
<file path=[Content_Types].xml><?xml version="1.0" encoding="utf-8"?>
<Types xmlns="http://schemas.openxmlformats.org/package/2006/content-types">
  <Default ContentType="image/svg+xml" Extension="svg"/>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10287000" cx="18288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arxiv.org/pdf/2507.15676" TargetMode="External" Type="http://schemas.openxmlformats.org/officeDocument/2006/relationships/hyperlink"/><Relationship Id="rId6" Target="https://tinyurl.com/ytf6s9wj" TargetMode="External" Type="http://schemas.openxmlformats.org/officeDocument/2006/relationships/hyperlink"/><Relationship Id="rId7" Target="https://tinyurl.com/8aryztus"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slide17.xml" Type="http://schemas.openxmlformats.org/officeDocument/2006/relationships/slid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slide17.xml" Type="http://schemas.openxmlformats.org/officeDocument/2006/relationships/slid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jpeg" Type="http://schemas.openxmlformats.org/officeDocument/2006/relationships/image"/><Relationship Id="rId4"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0" y="3393895"/>
            <a:ext cx="18387059" cy="3515099"/>
            <a:chOff x="0" y="0"/>
            <a:chExt cx="4842682" cy="925787"/>
          </a:xfrm>
        </p:grpSpPr>
        <p:sp>
          <p:nvSpPr>
            <p:cNvPr name="Freeform 4" id="4"/>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sp>
        <p:nvSpPr>
          <p:cNvPr name="Freeform 6" id="6"/>
          <p:cNvSpPr/>
          <p:nvPr/>
        </p:nvSpPr>
        <p:spPr>
          <a:xfrm flipH="false" flipV="false" rot="0">
            <a:off x="7594631" y="1465245"/>
            <a:ext cx="2351901" cy="2351901"/>
          </a:xfrm>
          <a:custGeom>
            <a:avLst/>
            <a:gdLst/>
            <a:ahLst/>
            <a:cxnLst/>
            <a:rect r="r" b="b" t="t" l="l"/>
            <a:pathLst>
              <a:path h="2351901" w="2351901">
                <a:moveTo>
                  <a:pt x="0" y="0"/>
                </a:moveTo>
                <a:lnTo>
                  <a:pt x="2351900" y="0"/>
                </a:lnTo>
                <a:lnTo>
                  <a:pt x="2351900" y="2351901"/>
                </a:lnTo>
                <a:lnTo>
                  <a:pt x="0" y="2351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323024" y="4097168"/>
            <a:ext cx="11641951" cy="1860476"/>
          </a:xfrm>
          <a:prstGeom prst="rect">
            <a:avLst/>
          </a:prstGeom>
        </p:spPr>
        <p:txBody>
          <a:bodyPr anchor="t" rtlCol="false" tIns="0" lIns="0" bIns="0" rIns="0">
            <a:spAutoFit/>
          </a:bodyPr>
          <a:lstStyle/>
          <a:p>
            <a:pPr algn="ctr">
              <a:lnSpc>
                <a:spcPts val="14223"/>
              </a:lnSpc>
              <a:spcBef>
                <a:spcPct val="0"/>
              </a:spcBef>
            </a:pPr>
            <a:r>
              <a:rPr lang="en-US" sz="13417">
                <a:solidFill>
                  <a:srgbClr val="FFFFFF"/>
                </a:solidFill>
                <a:latin typeface="Anton"/>
                <a:ea typeface="Anton"/>
                <a:cs typeface="Anton"/>
                <a:sym typeface="Anton"/>
              </a:rPr>
              <a:t>DOT SENTINEL AI</a:t>
            </a:r>
          </a:p>
        </p:txBody>
      </p:sp>
      <p:sp>
        <p:nvSpPr>
          <p:cNvPr name="TextBox 8" id="8"/>
          <p:cNvSpPr txBox="true"/>
          <p:nvPr/>
        </p:nvSpPr>
        <p:spPr>
          <a:xfrm rot="0">
            <a:off x="4781815" y="5995744"/>
            <a:ext cx="8823429" cy="632389"/>
          </a:xfrm>
          <a:prstGeom prst="rect">
            <a:avLst/>
          </a:prstGeom>
        </p:spPr>
        <p:txBody>
          <a:bodyPr anchor="t" rtlCol="false" tIns="0" lIns="0" bIns="0" rIns="0">
            <a:spAutoFit/>
          </a:bodyPr>
          <a:lstStyle/>
          <a:p>
            <a:pPr algn="ctr">
              <a:lnSpc>
                <a:spcPts val="2494"/>
              </a:lnSpc>
              <a:spcBef>
                <a:spcPct val="0"/>
              </a:spcBef>
            </a:pPr>
            <a:r>
              <a:rPr lang="en-US" b="true" sz="2353" spc="609">
                <a:solidFill>
                  <a:srgbClr val="FFFFFF"/>
                </a:solidFill>
                <a:latin typeface="TT Lakes Neue Bold"/>
                <a:ea typeface="TT Lakes Neue Bold"/>
                <a:cs typeface="TT Lakes Neue Bold"/>
                <a:sym typeface="TT Lakes Neue Bold"/>
              </a:rPr>
              <a:t>Agentic AI Powered CyberSecurity Dashboard</a:t>
            </a:r>
          </a:p>
        </p:txBody>
      </p:sp>
      <p:sp>
        <p:nvSpPr>
          <p:cNvPr name="TextBox 9" id="9"/>
          <p:cNvSpPr txBox="true"/>
          <p:nvPr/>
        </p:nvSpPr>
        <p:spPr>
          <a:xfrm rot="0">
            <a:off x="1653700" y="890565"/>
            <a:ext cx="4872629" cy="422430"/>
          </a:xfrm>
          <a:prstGeom prst="rect">
            <a:avLst/>
          </a:prstGeom>
        </p:spPr>
        <p:txBody>
          <a:bodyPr anchor="t" rtlCol="false" tIns="0" lIns="0" bIns="0" rIns="0">
            <a:spAutoFit/>
          </a:bodyPr>
          <a:lstStyle/>
          <a:p>
            <a:pPr algn="l">
              <a:lnSpc>
                <a:spcPts val="3114"/>
              </a:lnSpc>
              <a:spcBef>
                <a:spcPct val="0"/>
              </a:spcBef>
            </a:pPr>
            <a:r>
              <a:rPr lang="en-US" b="true" sz="2938" spc="182">
                <a:solidFill>
                  <a:srgbClr val="FFFFFF"/>
                </a:solidFill>
                <a:latin typeface="Raleway Bold"/>
                <a:ea typeface="Raleway Bold"/>
                <a:cs typeface="Raleway Bold"/>
                <a:sym typeface="Raleway Bold"/>
              </a:rPr>
              <a:t>CAPSTONE: GROUP 8</a:t>
            </a:r>
          </a:p>
        </p:txBody>
      </p:sp>
      <p:sp>
        <p:nvSpPr>
          <p:cNvPr name="Freeform 10" id="10"/>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7792841" y="9050338"/>
            <a:ext cx="3718318" cy="711200"/>
          </a:xfrm>
          <a:prstGeom prst="rect">
            <a:avLst/>
          </a:prstGeom>
        </p:spPr>
        <p:txBody>
          <a:bodyPr anchor="t" rtlCol="false" tIns="0" lIns="0" bIns="0" rIns="0">
            <a:spAutoFit/>
          </a:bodyPr>
          <a:lstStyle/>
          <a:p>
            <a:pPr algn="l">
              <a:lnSpc>
                <a:spcPts val="2800"/>
              </a:lnSpc>
            </a:pPr>
            <a:r>
              <a:rPr lang="en-US" sz="2000">
                <a:solidFill>
                  <a:srgbClr val="FFFFFF"/>
                </a:solidFill>
                <a:latin typeface="Raleway"/>
                <a:ea typeface="Raleway"/>
                <a:cs typeface="Raleway"/>
                <a:sym typeface="Raleway"/>
              </a:rPr>
              <a:t>PARTHIB SARKAR</a:t>
            </a:r>
          </a:p>
          <a:p>
            <a:pPr algn="l">
              <a:lnSpc>
                <a:spcPts val="2800"/>
              </a:lnSpc>
              <a:spcBef>
                <a:spcPct val="0"/>
              </a:spcBef>
            </a:pPr>
            <a:r>
              <a:rPr lang="en-US" sz="2000">
                <a:solidFill>
                  <a:srgbClr val="FFFFFF"/>
                </a:solidFill>
                <a:latin typeface="Raleway"/>
                <a:ea typeface="Raleway"/>
                <a:cs typeface="Raleway"/>
                <a:sym typeface="Raleway"/>
              </a:rPr>
              <a:t>22BCE10708</a:t>
            </a:r>
          </a:p>
        </p:txBody>
      </p:sp>
      <p:sp>
        <p:nvSpPr>
          <p:cNvPr name="TextBox 12" id="12"/>
          <p:cNvSpPr txBox="true"/>
          <p:nvPr/>
        </p:nvSpPr>
        <p:spPr>
          <a:xfrm rot="0">
            <a:off x="11734163" y="9050338"/>
            <a:ext cx="3718318" cy="711200"/>
          </a:xfrm>
          <a:prstGeom prst="rect">
            <a:avLst/>
          </a:prstGeom>
        </p:spPr>
        <p:txBody>
          <a:bodyPr anchor="t" rtlCol="false" tIns="0" lIns="0" bIns="0" rIns="0">
            <a:spAutoFit/>
          </a:bodyPr>
          <a:lstStyle/>
          <a:p>
            <a:pPr algn="l">
              <a:lnSpc>
                <a:spcPts val="2800"/>
              </a:lnSpc>
            </a:pPr>
            <a:r>
              <a:rPr lang="en-US" sz="2000">
                <a:solidFill>
                  <a:srgbClr val="FFFFFF"/>
                </a:solidFill>
                <a:latin typeface="Raleway"/>
                <a:ea typeface="Raleway"/>
                <a:cs typeface="Raleway"/>
                <a:sym typeface="Raleway"/>
              </a:rPr>
              <a:t>PRAKHAR SHUKLA</a:t>
            </a:r>
          </a:p>
          <a:p>
            <a:pPr algn="l">
              <a:lnSpc>
                <a:spcPts val="2800"/>
              </a:lnSpc>
              <a:spcBef>
                <a:spcPct val="0"/>
              </a:spcBef>
            </a:pPr>
            <a:r>
              <a:rPr lang="en-US" sz="2000">
                <a:solidFill>
                  <a:srgbClr val="FFFFFF"/>
                </a:solidFill>
                <a:latin typeface="Raleway"/>
                <a:ea typeface="Raleway"/>
                <a:cs typeface="Raleway"/>
                <a:sym typeface="Raleway"/>
              </a:rPr>
              <a:t>22BCE10247</a:t>
            </a:r>
          </a:p>
        </p:txBody>
      </p:sp>
      <p:sp>
        <p:nvSpPr>
          <p:cNvPr name="TextBox 13" id="13"/>
          <p:cNvSpPr txBox="true"/>
          <p:nvPr/>
        </p:nvSpPr>
        <p:spPr>
          <a:xfrm rot="0">
            <a:off x="557047" y="9050338"/>
            <a:ext cx="2193305" cy="711200"/>
          </a:xfrm>
          <a:prstGeom prst="rect">
            <a:avLst/>
          </a:prstGeom>
        </p:spPr>
        <p:txBody>
          <a:bodyPr anchor="t" rtlCol="false" tIns="0" lIns="0" bIns="0" rIns="0">
            <a:spAutoFit/>
          </a:bodyPr>
          <a:lstStyle/>
          <a:p>
            <a:pPr algn="l">
              <a:lnSpc>
                <a:spcPts val="2800"/>
              </a:lnSpc>
            </a:pPr>
            <a:r>
              <a:rPr lang="en-US" sz="2000">
                <a:solidFill>
                  <a:srgbClr val="FFFFFF"/>
                </a:solidFill>
                <a:latin typeface="Raleway"/>
                <a:ea typeface="Raleway"/>
                <a:cs typeface="Raleway"/>
                <a:sym typeface="Raleway"/>
              </a:rPr>
              <a:t>AASHINA SAXENA</a:t>
            </a:r>
          </a:p>
          <a:p>
            <a:pPr algn="l">
              <a:lnSpc>
                <a:spcPts val="2800"/>
              </a:lnSpc>
              <a:spcBef>
                <a:spcPct val="0"/>
              </a:spcBef>
            </a:pPr>
            <a:r>
              <a:rPr lang="en-US" sz="2000">
                <a:solidFill>
                  <a:srgbClr val="FFFFFF"/>
                </a:solidFill>
                <a:latin typeface="Raleway"/>
                <a:ea typeface="Raleway"/>
                <a:cs typeface="Raleway"/>
                <a:sym typeface="Raleway"/>
              </a:rPr>
              <a:t>22BCE10114</a:t>
            </a:r>
          </a:p>
        </p:txBody>
      </p:sp>
      <p:sp>
        <p:nvSpPr>
          <p:cNvPr name="TextBox 14" id="14"/>
          <p:cNvSpPr txBox="true"/>
          <p:nvPr/>
        </p:nvSpPr>
        <p:spPr>
          <a:xfrm rot="0">
            <a:off x="3921763" y="9050338"/>
            <a:ext cx="2332053" cy="358775"/>
          </a:xfrm>
          <a:prstGeom prst="rect">
            <a:avLst/>
          </a:prstGeom>
        </p:spPr>
        <p:txBody>
          <a:bodyPr anchor="t" rtlCol="false" tIns="0" lIns="0" bIns="0" rIns="0">
            <a:spAutoFit/>
          </a:bodyPr>
          <a:lstStyle/>
          <a:p>
            <a:pPr algn="l">
              <a:lnSpc>
                <a:spcPts val="2800"/>
              </a:lnSpc>
            </a:pPr>
            <a:r>
              <a:rPr lang="en-US" sz="2000">
                <a:solidFill>
                  <a:srgbClr val="FFFFFF"/>
                </a:solidFill>
                <a:latin typeface="Raleway"/>
                <a:ea typeface="Raleway"/>
                <a:cs typeface="Raleway"/>
                <a:sym typeface="Raleway"/>
              </a:rPr>
              <a:t>NANDINI SHARMA</a:t>
            </a:r>
          </a:p>
          <a:p>
            <a:pPr algn="l">
              <a:lnSpc>
                <a:spcPts val="2800"/>
              </a:lnSpc>
              <a:spcBef>
                <a:spcPct val="0"/>
              </a:spcBef>
            </a:pPr>
            <a:r>
              <a:rPr lang="en-US" sz="2000">
                <a:solidFill>
                  <a:srgbClr val="FFFFFF"/>
                </a:solidFill>
                <a:latin typeface="Raleway"/>
                <a:ea typeface="Raleway"/>
                <a:cs typeface="Raleway"/>
                <a:sym typeface="Raleway"/>
              </a:rPr>
              <a:t>22BCE10071</a:t>
            </a:r>
          </a:p>
        </p:txBody>
      </p:sp>
      <p:sp>
        <p:nvSpPr>
          <p:cNvPr name="TextBox 15" id="15"/>
          <p:cNvSpPr txBox="true"/>
          <p:nvPr/>
        </p:nvSpPr>
        <p:spPr>
          <a:xfrm rot="0">
            <a:off x="15873696" y="9050338"/>
            <a:ext cx="3718318" cy="711200"/>
          </a:xfrm>
          <a:prstGeom prst="rect">
            <a:avLst/>
          </a:prstGeom>
        </p:spPr>
        <p:txBody>
          <a:bodyPr anchor="t" rtlCol="false" tIns="0" lIns="0" bIns="0" rIns="0">
            <a:spAutoFit/>
          </a:bodyPr>
          <a:lstStyle/>
          <a:p>
            <a:pPr algn="l">
              <a:lnSpc>
                <a:spcPts val="2800"/>
              </a:lnSpc>
            </a:pPr>
            <a:r>
              <a:rPr lang="en-US" sz="2000">
                <a:solidFill>
                  <a:srgbClr val="FFFFFF"/>
                </a:solidFill>
                <a:latin typeface="Raleway"/>
                <a:ea typeface="Raleway"/>
                <a:cs typeface="Raleway"/>
                <a:sym typeface="Raleway"/>
              </a:rPr>
              <a:t>SIDDHANT JHA</a:t>
            </a:r>
          </a:p>
          <a:p>
            <a:pPr algn="l">
              <a:lnSpc>
                <a:spcPts val="2800"/>
              </a:lnSpc>
              <a:spcBef>
                <a:spcPct val="0"/>
              </a:spcBef>
            </a:pPr>
            <a:r>
              <a:rPr lang="en-US" sz="2000">
                <a:solidFill>
                  <a:srgbClr val="FFFFFF"/>
                </a:solidFill>
                <a:latin typeface="Raleway"/>
                <a:ea typeface="Raleway"/>
                <a:cs typeface="Raleway"/>
                <a:sym typeface="Raleway"/>
              </a:rPr>
              <a:t>22BCE10720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11996079" y="2182140"/>
            <a:ext cx="18387059" cy="3515099"/>
            <a:chOff x="0" y="0"/>
            <a:chExt cx="4842682" cy="925787"/>
          </a:xfrm>
        </p:grpSpPr>
        <p:sp>
          <p:nvSpPr>
            <p:cNvPr name="Freeform 7" id="7"/>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8" id="8"/>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9" id="9"/>
          <p:cNvGrpSpPr/>
          <p:nvPr/>
        </p:nvGrpSpPr>
        <p:grpSpPr>
          <a:xfrm rot="0">
            <a:off x="5581722" y="4014497"/>
            <a:ext cx="3331953" cy="4061629"/>
            <a:chOff x="0" y="0"/>
            <a:chExt cx="516207" cy="629253"/>
          </a:xfrm>
        </p:grpSpPr>
        <p:sp>
          <p:nvSpPr>
            <p:cNvPr name="Freeform 10" id="10"/>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3"/>
              <a:stretch>
                <a:fillRect l="-41481" t="0" r="-41481"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1" id="11"/>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11</a:t>
            </a:r>
          </a:p>
        </p:txBody>
      </p:sp>
      <p:sp>
        <p:nvSpPr>
          <p:cNvPr name="TextBox 12" id="12"/>
          <p:cNvSpPr txBox="true"/>
          <p:nvPr/>
        </p:nvSpPr>
        <p:spPr>
          <a:xfrm rot="0">
            <a:off x="1646481" y="1408114"/>
            <a:ext cx="7068313" cy="2259330"/>
          </a:xfrm>
          <a:prstGeom prst="rect">
            <a:avLst/>
          </a:prstGeom>
        </p:spPr>
        <p:txBody>
          <a:bodyPr anchor="t" rtlCol="false" tIns="0" lIns="0" bIns="0" rIns="0">
            <a:spAutoFit/>
          </a:bodyPr>
          <a:lstStyle/>
          <a:p>
            <a:pPr algn="l">
              <a:lnSpc>
                <a:spcPts val="7632"/>
              </a:lnSpc>
            </a:pPr>
            <a:r>
              <a:rPr lang="en-US" sz="7200">
                <a:solidFill>
                  <a:srgbClr val="FFFFFF"/>
                </a:solidFill>
                <a:latin typeface="Anton"/>
                <a:ea typeface="Anton"/>
                <a:cs typeface="Anton"/>
                <a:sym typeface="Anton"/>
              </a:rPr>
              <a:t>PHASE-2</a:t>
            </a:r>
          </a:p>
          <a:p>
            <a:pPr algn="l">
              <a:lnSpc>
                <a:spcPts val="5088"/>
              </a:lnSpc>
              <a:spcBef>
                <a:spcPct val="0"/>
              </a:spcBef>
            </a:pPr>
            <a:r>
              <a:rPr lang="en-US" sz="4800">
                <a:solidFill>
                  <a:srgbClr val="FFFFFF"/>
                </a:solidFill>
                <a:latin typeface="Anton"/>
                <a:ea typeface="Anton"/>
                <a:cs typeface="Anton"/>
                <a:sym typeface="Anton"/>
              </a:rPr>
              <a:t>BACKEND DEVELOPMENT &amp; AI INTEGRATION</a:t>
            </a:r>
          </a:p>
        </p:txBody>
      </p:sp>
      <p:grpSp>
        <p:nvGrpSpPr>
          <p:cNvPr name="Group 13" id="13"/>
          <p:cNvGrpSpPr/>
          <p:nvPr/>
        </p:nvGrpSpPr>
        <p:grpSpPr>
          <a:xfrm rot="0">
            <a:off x="1994563" y="4014497"/>
            <a:ext cx="3331953" cy="4061629"/>
            <a:chOff x="0" y="0"/>
            <a:chExt cx="516207" cy="629253"/>
          </a:xfrm>
        </p:grpSpPr>
        <p:sp>
          <p:nvSpPr>
            <p:cNvPr name="Freeform 14" id="14"/>
            <p:cNvSpPr/>
            <p:nvPr/>
          </p:nvSpPr>
          <p:spPr>
            <a:xfrm flipH="false" flipV="false" rot="0">
              <a:off x="0" y="0"/>
              <a:ext cx="516207" cy="629253"/>
            </a:xfrm>
            <a:custGeom>
              <a:avLst/>
              <a:gdLst/>
              <a:ahLst/>
              <a:cxnLst/>
              <a:rect r="r" b="b" t="t" l="l"/>
              <a:pathLst>
                <a:path h="629253" w="516207">
                  <a:moveTo>
                    <a:pt x="0" y="0"/>
                  </a:moveTo>
                  <a:lnTo>
                    <a:pt x="516207" y="0"/>
                  </a:lnTo>
                  <a:lnTo>
                    <a:pt x="516207" y="629253"/>
                  </a:lnTo>
                  <a:lnTo>
                    <a:pt x="0" y="629253"/>
                  </a:lnTo>
                  <a:close/>
                </a:path>
              </a:pathLst>
            </a:custGeom>
            <a:blipFill>
              <a:blip r:embed="rId4"/>
              <a:stretch>
                <a:fillRect l="-41481" t="0" r="-41481"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5" id="15"/>
          <p:cNvSpPr txBox="true"/>
          <p:nvPr/>
        </p:nvSpPr>
        <p:spPr>
          <a:xfrm rot="0">
            <a:off x="10049857" y="2641119"/>
            <a:ext cx="5727193" cy="64008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FFFFFF"/>
                </a:solidFill>
                <a:latin typeface="Poppins"/>
                <a:ea typeface="Poppins"/>
                <a:cs typeface="Poppins"/>
                <a:sym typeface="Poppins"/>
              </a:rPr>
              <a:t>The backend processes the traffic and feeds it to the trained model for real-time predictions.</a:t>
            </a:r>
          </a:p>
        </p:txBody>
      </p:sp>
      <p:sp>
        <p:nvSpPr>
          <p:cNvPr name="TextBox 16" id="16"/>
          <p:cNvSpPr txBox="true"/>
          <p:nvPr/>
        </p:nvSpPr>
        <p:spPr>
          <a:xfrm rot="0">
            <a:off x="10375537" y="2152144"/>
            <a:ext cx="3389562" cy="3257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Poppins Bold"/>
                <a:ea typeface="Poppins Bold"/>
                <a:cs typeface="Poppins Bold"/>
                <a:sym typeface="Poppins Bold"/>
              </a:rPr>
              <a:t>2.1 ANOMALY DETECTION</a:t>
            </a:r>
          </a:p>
        </p:txBody>
      </p:sp>
      <p:sp>
        <p:nvSpPr>
          <p:cNvPr name="TextBox 17" id="17"/>
          <p:cNvSpPr txBox="true"/>
          <p:nvPr/>
        </p:nvSpPr>
        <p:spPr>
          <a:xfrm rot="0">
            <a:off x="10049857" y="4159404"/>
            <a:ext cx="5803971" cy="64008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FFFFFF"/>
                </a:solidFill>
                <a:latin typeface="Poppins"/>
                <a:ea typeface="Poppins"/>
                <a:cs typeface="Poppins"/>
                <a:sym typeface="Poppins"/>
              </a:rPr>
              <a:t>When an anomaly is detected, the backend stores the raw alert data in a database , SQLite</a:t>
            </a:r>
          </a:p>
        </p:txBody>
      </p:sp>
      <p:sp>
        <p:nvSpPr>
          <p:cNvPr name="TextBox 18" id="18"/>
          <p:cNvSpPr txBox="true"/>
          <p:nvPr/>
        </p:nvSpPr>
        <p:spPr>
          <a:xfrm rot="0">
            <a:off x="10298759" y="3671724"/>
            <a:ext cx="3179050" cy="3257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Poppins Bold"/>
                <a:ea typeface="Poppins Bold"/>
                <a:cs typeface="Poppins Bold"/>
                <a:sym typeface="Poppins Bold"/>
              </a:rPr>
              <a:t>2.2 ALERT &amp; STORAGE:</a:t>
            </a:r>
          </a:p>
        </p:txBody>
      </p:sp>
      <p:sp>
        <p:nvSpPr>
          <p:cNvPr name="TextBox 19" id="19"/>
          <p:cNvSpPr txBox="true"/>
          <p:nvPr/>
        </p:nvSpPr>
        <p:spPr>
          <a:xfrm rot="0">
            <a:off x="10049857" y="5677689"/>
            <a:ext cx="6606760" cy="315468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FFFFFF"/>
                </a:solidFill>
                <a:latin typeface="Poppins"/>
                <a:ea typeface="Poppins"/>
                <a:cs typeface="Poppins"/>
                <a:sym typeface="Poppins"/>
              </a:rPr>
              <a:t>Integrate a lightweight LLM (e.g., Ollama or Grok API) into the backend.</a:t>
            </a:r>
          </a:p>
          <a:p>
            <a:pPr algn="l" marL="388620" indent="-194310" lvl="1">
              <a:lnSpc>
                <a:spcPts val="2520"/>
              </a:lnSpc>
              <a:buFont typeface="Arial"/>
              <a:buChar char="•"/>
            </a:pPr>
            <a:r>
              <a:rPr lang="en-US" sz="1800">
                <a:solidFill>
                  <a:srgbClr val="FFFFFF"/>
                </a:solidFill>
                <a:latin typeface="Poppins"/>
                <a:ea typeface="Poppins"/>
                <a:cs typeface="Poppins"/>
                <a:sym typeface="Poppins"/>
              </a:rPr>
              <a:t>The LLM's task is to interpret the alert in natural language and provide a summary of the potential threat.</a:t>
            </a:r>
          </a:p>
          <a:p>
            <a:pPr algn="l" marL="388620" indent="-194310" lvl="1">
              <a:lnSpc>
                <a:spcPts val="2520"/>
              </a:lnSpc>
              <a:buFont typeface="Arial"/>
              <a:buChar char="•"/>
            </a:pPr>
            <a:r>
              <a:rPr lang="en-US" sz="1800">
                <a:solidFill>
                  <a:srgbClr val="FFFFFF"/>
                </a:solidFill>
                <a:latin typeface="Poppins"/>
                <a:ea typeface="Poppins"/>
                <a:cs typeface="Poppins"/>
                <a:sym typeface="Poppins"/>
              </a:rPr>
              <a:t>The LLM is prompted to map the detected behavior to a specific tactic and technique from the MITRE ATT&amp;CK framework.</a:t>
            </a:r>
          </a:p>
          <a:p>
            <a:pPr algn="l" marL="388620" indent="-194310" lvl="1">
              <a:lnSpc>
                <a:spcPts val="2520"/>
              </a:lnSpc>
              <a:buFont typeface="Arial"/>
              <a:buChar char="•"/>
            </a:pPr>
            <a:r>
              <a:rPr lang="en-US" sz="1800">
                <a:solidFill>
                  <a:srgbClr val="FFFFFF"/>
                </a:solidFill>
                <a:latin typeface="Poppins"/>
                <a:ea typeface="Poppins"/>
                <a:cs typeface="Poppins"/>
                <a:sym typeface="Poppins"/>
              </a:rPr>
              <a:t>The AI also checks the source IP against a threat intelligence feed (e.g., MISP)</a:t>
            </a:r>
          </a:p>
        </p:txBody>
      </p:sp>
      <p:sp>
        <p:nvSpPr>
          <p:cNvPr name="TextBox 20" id="20"/>
          <p:cNvSpPr txBox="true"/>
          <p:nvPr/>
        </p:nvSpPr>
        <p:spPr>
          <a:xfrm rot="0">
            <a:off x="10298759" y="5190009"/>
            <a:ext cx="5057247" cy="3257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Poppins Bold"/>
                <a:ea typeface="Poppins Bold"/>
                <a:cs typeface="Poppins Bold"/>
                <a:sym typeface="Poppins Bold"/>
              </a:rPr>
              <a:t>2.3 AGENTIC AI &amp; THREAT INTELLIGENCE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11996079" y="2182140"/>
            <a:ext cx="21757266" cy="7076160"/>
            <a:chOff x="0" y="0"/>
            <a:chExt cx="5730309" cy="1863680"/>
          </a:xfrm>
        </p:grpSpPr>
        <p:sp>
          <p:nvSpPr>
            <p:cNvPr name="Freeform 7" id="7"/>
            <p:cNvSpPr/>
            <p:nvPr/>
          </p:nvSpPr>
          <p:spPr>
            <a:xfrm flipH="false" flipV="false" rot="0">
              <a:off x="0" y="0"/>
              <a:ext cx="5730309" cy="1863680"/>
            </a:xfrm>
            <a:custGeom>
              <a:avLst/>
              <a:gdLst/>
              <a:ahLst/>
              <a:cxnLst/>
              <a:rect r="r" b="b" t="t" l="l"/>
              <a:pathLst>
                <a:path h="1863680" w="5730309">
                  <a:moveTo>
                    <a:pt x="0" y="0"/>
                  </a:moveTo>
                  <a:lnTo>
                    <a:pt x="5730309" y="0"/>
                  </a:lnTo>
                  <a:lnTo>
                    <a:pt x="5730309" y="1863680"/>
                  </a:lnTo>
                  <a:lnTo>
                    <a:pt x="0" y="1863680"/>
                  </a:lnTo>
                  <a:close/>
                </a:path>
              </a:pathLst>
            </a:custGeom>
            <a:gradFill rotWithShape="true">
              <a:gsLst>
                <a:gs pos="0">
                  <a:srgbClr val="45DEEF">
                    <a:alpha val="100000"/>
                  </a:srgbClr>
                </a:gs>
                <a:gs pos="100000">
                  <a:srgbClr val="0074AD">
                    <a:alpha val="6500"/>
                  </a:srgbClr>
                </a:gs>
              </a:gsLst>
              <a:lin ang="0"/>
            </a:gradFill>
          </p:spPr>
        </p:sp>
        <p:sp>
          <p:nvSpPr>
            <p:cNvPr name="TextBox 8" id="8"/>
            <p:cNvSpPr txBox="true"/>
            <p:nvPr/>
          </p:nvSpPr>
          <p:spPr>
            <a:xfrm>
              <a:off x="0" y="38100"/>
              <a:ext cx="5730309" cy="1825580"/>
            </a:xfrm>
            <a:prstGeom prst="rect">
              <a:avLst/>
            </a:prstGeom>
          </p:spPr>
          <p:txBody>
            <a:bodyPr anchor="ctr" rtlCol="false" tIns="50800" lIns="50800" bIns="50800" rIns="50800"/>
            <a:lstStyle/>
            <a:p>
              <a:pPr algn="ctr">
                <a:lnSpc>
                  <a:spcPts val="2473"/>
                </a:lnSpc>
              </a:pPr>
            </a:p>
          </p:txBody>
        </p:sp>
      </p:grpSp>
      <p:grpSp>
        <p:nvGrpSpPr>
          <p:cNvPr name="Group 9" id="9"/>
          <p:cNvGrpSpPr/>
          <p:nvPr/>
        </p:nvGrpSpPr>
        <p:grpSpPr>
          <a:xfrm rot="0">
            <a:off x="10879486" y="2339288"/>
            <a:ext cx="5442280" cy="6332835"/>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45DEEF">
                    <a:alpha val="100000"/>
                  </a:srgbClr>
                </a:gs>
                <a:gs pos="100000">
                  <a:srgbClr val="0074AD">
                    <a:alpha val="6500"/>
                  </a:srgbClr>
                </a:gs>
              </a:gsLst>
              <a:lin ang="0"/>
            </a:gradFill>
          </p:spPr>
        </p:sp>
        <p:sp>
          <p:nvSpPr>
            <p:cNvPr name="TextBox 11" id="11"/>
            <p:cNvSpPr txBox="true"/>
            <p:nvPr/>
          </p:nvSpPr>
          <p:spPr>
            <a:xfrm>
              <a:off x="0" y="92075"/>
              <a:ext cx="698500" cy="581025"/>
            </a:xfrm>
            <a:prstGeom prst="rect">
              <a:avLst/>
            </a:prstGeom>
          </p:spPr>
          <p:txBody>
            <a:bodyPr anchor="ctr" rtlCol="false" tIns="50800" lIns="50800" bIns="50800" rIns="50800"/>
            <a:lstStyle/>
            <a:p>
              <a:pPr algn="ctr">
                <a:lnSpc>
                  <a:spcPts val="2212"/>
                </a:lnSpc>
              </a:pPr>
            </a:p>
          </p:txBody>
        </p:sp>
      </p:grpSp>
      <p:sp>
        <p:nvSpPr>
          <p:cNvPr name="Freeform 12" id="12"/>
          <p:cNvSpPr/>
          <p:nvPr/>
        </p:nvSpPr>
        <p:spPr>
          <a:xfrm flipH="false" flipV="false" rot="0">
            <a:off x="11726521" y="3340253"/>
            <a:ext cx="3748209" cy="4114800"/>
          </a:xfrm>
          <a:custGeom>
            <a:avLst/>
            <a:gdLst/>
            <a:ahLst/>
            <a:cxnLst/>
            <a:rect r="r" b="b" t="t" l="l"/>
            <a:pathLst>
              <a:path h="4114800" w="3748209">
                <a:moveTo>
                  <a:pt x="0" y="0"/>
                </a:moveTo>
                <a:lnTo>
                  <a:pt x="3748209" y="0"/>
                </a:lnTo>
                <a:lnTo>
                  <a:pt x="374820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6656616" y="9872467"/>
            <a:ext cx="1316589"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12</a:t>
            </a:r>
          </a:p>
        </p:txBody>
      </p:sp>
      <p:sp>
        <p:nvSpPr>
          <p:cNvPr name="TextBox 14" id="14"/>
          <p:cNvSpPr txBox="true"/>
          <p:nvPr/>
        </p:nvSpPr>
        <p:spPr>
          <a:xfrm rot="0">
            <a:off x="2552297" y="1414425"/>
            <a:ext cx="8712746" cy="1621155"/>
          </a:xfrm>
          <a:prstGeom prst="rect">
            <a:avLst/>
          </a:prstGeom>
        </p:spPr>
        <p:txBody>
          <a:bodyPr anchor="t" rtlCol="false" tIns="0" lIns="0" bIns="0" rIns="0">
            <a:spAutoFit/>
          </a:bodyPr>
          <a:lstStyle/>
          <a:p>
            <a:pPr algn="l">
              <a:lnSpc>
                <a:spcPts val="7632"/>
              </a:lnSpc>
            </a:pPr>
            <a:r>
              <a:rPr lang="en-US" sz="7200">
                <a:solidFill>
                  <a:srgbClr val="FFFFFF"/>
                </a:solidFill>
                <a:latin typeface="Anton"/>
                <a:ea typeface="Anton"/>
                <a:cs typeface="Anton"/>
                <a:sym typeface="Anton"/>
              </a:rPr>
              <a:t>PHASE-3</a:t>
            </a:r>
          </a:p>
          <a:p>
            <a:pPr algn="l">
              <a:lnSpc>
                <a:spcPts val="5088"/>
              </a:lnSpc>
              <a:spcBef>
                <a:spcPct val="0"/>
              </a:spcBef>
            </a:pPr>
            <a:r>
              <a:rPr lang="en-US" sz="4800">
                <a:solidFill>
                  <a:srgbClr val="FFFFFF"/>
                </a:solidFill>
                <a:latin typeface="Anton"/>
                <a:ea typeface="Anton"/>
                <a:cs typeface="Anton"/>
                <a:sym typeface="Anton"/>
              </a:rPr>
              <a:t>FRONTEND  &amp; DASHBOARD</a:t>
            </a:r>
          </a:p>
        </p:txBody>
      </p:sp>
      <p:sp>
        <p:nvSpPr>
          <p:cNvPr name="TextBox 15" id="15"/>
          <p:cNvSpPr txBox="true"/>
          <p:nvPr/>
        </p:nvSpPr>
        <p:spPr>
          <a:xfrm rot="0">
            <a:off x="1845362" y="3273526"/>
            <a:ext cx="6853407" cy="954405"/>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3.1 Dashboard Design</a:t>
            </a:r>
          </a:p>
          <a:p>
            <a:pPr algn="l" marL="388620" indent="-194310" lvl="1">
              <a:lnSpc>
                <a:spcPts val="2520"/>
              </a:lnSpc>
              <a:buFont typeface="Arial"/>
              <a:buChar char="•"/>
            </a:pPr>
            <a:r>
              <a:rPr lang="en-US" sz="1800">
                <a:solidFill>
                  <a:srgbClr val="FFFFFF"/>
                </a:solidFill>
                <a:latin typeface="Poppins"/>
                <a:ea typeface="Poppins"/>
                <a:cs typeface="Poppins"/>
                <a:sym typeface="Poppins"/>
              </a:rPr>
              <a:t>The frontend, built with a framework like React.js, will be designed to visualize the data.</a:t>
            </a:r>
          </a:p>
        </p:txBody>
      </p:sp>
      <p:sp>
        <p:nvSpPr>
          <p:cNvPr name="TextBox 16" id="16"/>
          <p:cNvSpPr txBox="true"/>
          <p:nvPr/>
        </p:nvSpPr>
        <p:spPr>
          <a:xfrm rot="0">
            <a:off x="1845362" y="4513681"/>
            <a:ext cx="6853407" cy="189738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3.2 Real-Time Visualization</a:t>
            </a:r>
          </a:p>
          <a:p>
            <a:pPr algn="l" marL="388620" indent="-194310" lvl="1">
              <a:lnSpc>
                <a:spcPts val="2520"/>
              </a:lnSpc>
              <a:buFont typeface="Arial"/>
              <a:buChar char="•"/>
            </a:pPr>
            <a:r>
              <a:rPr lang="en-US" sz="1800">
                <a:solidFill>
                  <a:srgbClr val="FFFFFF"/>
                </a:solidFill>
                <a:latin typeface="Poppins"/>
                <a:ea typeface="Poppins"/>
                <a:cs typeface="Poppins"/>
                <a:sym typeface="Poppins"/>
              </a:rPr>
              <a:t>The dashboard will use a library like Chart.js to display key metrics.</a:t>
            </a:r>
          </a:p>
          <a:p>
            <a:pPr algn="l" marL="388620" indent="-194310" lvl="1">
              <a:lnSpc>
                <a:spcPts val="2520"/>
              </a:lnSpc>
              <a:buFont typeface="Arial"/>
              <a:buChar char="•"/>
            </a:pPr>
            <a:r>
              <a:rPr lang="en-US" sz="1800">
                <a:solidFill>
                  <a:srgbClr val="FFFFFF"/>
                </a:solidFill>
                <a:latin typeface="Poppins"/>
                <a:ea typeface="Poppins"/>
                <a:cs typeface="Poppins"/>
                <a:sym typeface="Poppins"/>
              </a:rPr>
              <a:t>A stream of alerts, displaying the anomaly score, source/destination IPs, and a brief description.</a:t>
            </a:r>
          </a:p>
          <a:p>
            <a:pPr algn="l">
              <a:lnSpc>
                <a:spcPts val="2520"/>
              </a:lnSpc>
              <a:spcBef>
                <a:spcPct val="0"/>
              </a:spcBef>
            </a:pPr>
          </a:p>
        </p:txBody>
      </p:sp>
      <p:sp>
        <p:nvSpPr>
          <p:cNvPr name="TextBox 17" id="17"/>
          <p:cNvSpPr txBox="true"/>
          <p:nvPr/>
        </p:nvSpPr>
        <p:spPr>
          <a:xfrm rot="0">
            <a:off x="1845362" y="6378370"/>
            <a:ext cx="6853407" cy="252603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3.3 Agentic AI Insights Panel</a:t>
            </a:r>
          </a:p>
          <a:p>
            <a:pPr algn="l" marL="388620" indent="-194310" lvl="1">
              <a:lnSpc>
                <a:spcPts val="2520"/>
              </a:lnSpc>
              <a:buFont typeface="Arial"/>
              <a:buChar char="•"/>
            </a:pPr>
            <a:r>
              <a:rPr lang="en-US" sz="1800">
                <a:solidFill>
                  <a:srgbClr val="FFFFFF"/>
                </a:solidFill>
                <a:latin typeface="Poppins"/>
                <a:ea typeface="Poppins"/>
                <a:cs typeface="Poppins"/>
                <a:sym typeface="Poppins"/>
              </a:rPr>
              <a:t>A visualization showing which tactics and techniques have been observed on the network using MITRE ATT&amp;CK Map</a:t>
            </a:r>
          </a:p>
          <a:p>
            <a:pPr algn="l" marL="388620" indent="-194310" lvl="1">
              <a:lnSpc>
                <a:spcPts val="2520"/>
              </a:lnSpc>
              <a:buFont typeface="Arial"/>
              <a:buChar char="•"/>
            </a:pPr>
            <a:r>
              <a:rPr lang="en-US" sz="1800">
                <a:solidFill>
                  <a:srgbClr val="FFFFFF"/>
                </a:solidFill>
                <a:latin typeface="Poppins"/>
                <a:ea typeface="Poppins"/>
                <a:cs typeface="Poppins"/>
                <a:sym typeface="Poppins"/>
              </a:rPr>
              <a:t>A dedicated section that displays the natural-language summaries and recommendations generated by the LLM, providing instant context to the user</a:t>
            </a:r>
          </a:p>
          <a:p>
            <a:pPr algn="l">
              <a:lnSpc>
                <a:spcPts val="252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095247" y="9488397"/>
            <a:ext cx="2192753" cy="1597205"/>
            <a:chOff x="0" y="0"/>
            <a:chExt cx="577515" cy="420663"/>
          </a:xfrm>
        </p:grpSpPr>
        <p:sp>
          <p:nvSpPr>
            <p:cNvPr name="Freeform 3" id="3"/>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4" id="4"/>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5" id="5"/>
          <p:cNvSpPr/>
          <p:nvPr/>
        </p:nvSpPr>
        <p:spPr>
          <a:xfrm flipH="false" flipV="false" rot="0">
            <a:off x="347004" y="1573087"/>
            <a:ext cx="15165499" cy="8726205"/>
          </a:xfrm>
          <a:custGeom>
            <a:avLst/>
            <a:gdLst/>
            <a:ahLst/>
            <a:cxnLst/>
            <a:rect r="r" b="b" t="t" l="l"/>
            <a:pathLst>
              <a:path h="8726205" w="15165499">
                <a:moveTo>
                  <a:pt x="0" y="0"/>
                </a:moveTo>
                <a:lnTo>
                  <a:pt x="15165499" y="0"/>
                </a:lnTo>
                <a:lnTo>
                  <a:pt x="15165499" y="8726204"/>
                </a:lnTo>
                <a:lnTo>
                  <a:pt x="0" y="8726204"/>
                </a:lnTo>
                <a:lnTo>
                  <a:pt x="0" y="0"/>
                </a:lnTo>
                <a:close/>
              </a:path>
            </a:pathLst>
          </a:custGeom>
          <a:blipFill>
            <a:blip r:embed="rId2"/>
            <a:stretch>
              <a:fillRect l="0" t="-47327" r="-1983" b="-29911"/>
            </a:stretch>
          </a:blipFill>
        </p:spPr>
      </p:sp>
      <p:sp>
        <p:nvSpPr>
          <p:cNvPr name="TextBox 6" id="6"/>
          <p:cNvSpPr txBox="true"/>
          <p:nvPr/>
        </p:nvSpPr>
        <p:spPr>
          <a:xfrm rot="0">
            <a:off x="16624839" y="9924241"/>
            <a:ext cx="1268922"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13</a:t>
            </a:r>
          </a:p>
        </p:txBody>
      </p:sp>
      <p:sp>
        <p:nvSpPr>
          <p:cNvPr name="TextBox 7" id="7"/>
          <p:cNvSpPr txBox="true"/>
          <p:nvPr/>
        </p:nvSpPr>
        <p:spPr>
          <a:xfrm rot="0">
            <a:off x="4430803" y="496692"/>
            <a:ext cx="7298638" cy="1168791"/>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PLAN OF ACTION</a:t>
            </a:r>
          </a:p>
        </p:txBody>
      </p:sp>
      <p:sp>
        <p:nvSpPr>
          <p:cNvPr name="Freeform 8" id="8"/>
          <p:cNvSpPr/>
          <p:nvPr/>
        </p:nvSpPr>
        <p:spPr>
          <a:xfrm flipH="false" flipV="false" rot="0">
            <a:off x="738553" y="738553"/>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0" y="9488397"/>
            <a:ext cx="2192753" cy="1597205"/>
            <a:chOff x="0" y="0"/>
            <a:chExt cx="577515" cy="420663"/>
          </a:xfrm>
        </p:grpSpPr>
        <p:sp>
          <p:nvSpPr>
            <p:cNvPr name="Freeform 8" id="8"/>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0074AD">
                    <a:alpha val="6500"/>
                  </a:srgbClr>
                </a:gs>
                <a:gs pos="100000">
                  <a:srgbClr val="45DEEF">
                    <a:alpha val="100000"/>
                  </a:srgbClr>
                </a:gs>
              </a:gsLst>
              <a:lin ang="0"/>
            </a:gradFill>
          </p:spPr>
        </p:sp>
        <p:sp>
          <p:nvSpPr>
            <p:cNvPr name="TextBox 9" id="9"/>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10" id="10"/>
          <p:cNvSpPr/>
          <p:nvPr/>
        </p:nvSpPr>
        <p:spPr>
          <a:xfrm flipH="false" flipV="false" rot="0">
            <a:off x="914827" y="9719553"/>
            <a:ext cx="731654" cy="345873"/>
          </a:xfrm>
          <a:custGeom>
            <a:avLst/>
            <a:gdLst/>
            <a:ahLst/>
            <a:cxnLst/>
            <a:rect r="r" b="b" t="t" l="l"/>
            <a:pathLst>
              <a:path h="345873" w="731654">
                <a:moveTo>
                  <a:pt x="0" y="0"/>
                </a:moveTo>
                <a:lnTo>
                  <a:pt x="731654" y="0"/>
                </a:lnTo>
                <a:lnTo>
                  <a:pt x="731654" y="345873"/>
                </a:lnTo>
                <a:lnTo>
                  <a:pt x="0" y="345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933811" y="557733"/>
            <a:ext cx="14387954" cy="1173820"/>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CHALLENGES AND RISK MITIGATION</a:t>
            </a:r>
          </a:p>
        </p:txBody>
      </p:sp>
      <p:grpSp>
        <p:nvGrpSpPr>
          <p:cNvPr name="Group 12" id="12"/>
          <p:cNvGrpSpPr/>
          <p:nvPr/>
        </p:nvGrpSpPr>
        <p:grpSpPr>
          <a:xfrm rot="0">
            <a:off x="-14286308" y="2182140"/>
            <a:ext cx="21757266" cy="7076160"/>
            <a:chOff x="0" y="0"/>
            <a:chExt cx="5730309" cy="1863680"/>
          </a:xfrm>
        </p:grpSpPr>
        <p:sp>
          <p:nvSpPr>
            <p:cNvPr name="Freeform 13" id="13"/>
            <p:cNvSpPr/>
            <p:nvPr/>
          </p:nvSpPr>
          <p:spPr>
            <a:xfrm flipH="false" flipV="false" rot="0">
              <a:off x="0" y="0"/>
              <a:ext cx="5730309" cy="1863680"/>
            </a:xfrm>
            <a:custGeom>
              <a:avLst/>
              <a:gdLst/>
              <a:ahLst/>
              <a:cxnLst/>
              <a:rect r="r" b="b" t="t" l="l"/>
              <a:pathLst>
                <a:path h="1863680" w="5730309">
                  <a:moveTo>
                    <a:pt x="0" y="0"/>
                  </a:moveTo>
                  <a:lnTo>
                    <a:pt x="5730309" y="0"/>
                  </a:lnTo>
                  <a:lnTo>
                    <a:pt x="5730309" y="1863680"/>
                  </a:lnTo>
                  <a:lnTo>
                    <a:pt x="0" y="1863680"/>
                  </a:lnTo>
                  <a:close/>
                </a:path>
              </a:pathLst>
            </a:custGeom>
            <a:gradFill rotWithShape="true">
              <a:gsLst>
                <a:gs pos="0">
                  <a:srgbClr val="45DEEF">
                    <a:alpha val="100000"/>
                  </a:srgbClr>
                </a:gs>
                <a:gs pos="100000">
                  <a:srgbClr val="0074AD">
                    <a:alpha val="6500"/>
                  </a:srgbClr>
                </a:gs>
              </a:gsLst>
              <a:lin ang="0"/>
            </a:gradFill>
          </p:spPr>
        </p:sp>
        <p:sp>
          <p:nvSpPr>
            <p:cNvPr name="TextBox 14" id="14"/>
            <p:cNvSpPr txBox="true"/>
            <p:nvPr/>
          </p:nvSpPr>
          <p:spPr>
            <a:xfrm>
              <a:off x="0" y="38100"/>
              <a:ext cx="5730309" cy="1825580"/>
            </a:xfrm>
            <a:prstGeom prst="rect">
              <a:avLst/>
            </a:prstGeom>
          </p:spPr>
          <p:txBody>
            <a:bodyPr anchor="ctr" rtlCol="false" tIns="50800" lIns="50800" bIns="50800" rIns="50800"/>
            <a:lstStyle/>
            <a:p>
              <a:pPr algn="ctr">
                <a:lnSpc>
                  <a:spcPts val="2473"/>
                </a:lnSpc>
              </a:pPr>
            </a:p>
          </p:txBody>
        </p:sp>
      </p:grpSp>
      <p:grpSp>
        <p:nvGrpSpPr>
          <p:cNvPr name="Group 15" id="15"/>
          <p:cNvGrpSpPr/>
          <p:nvPr/>
        </p:nvGrpSpPr>
        <p:grpSpPr>
          <a:xfrm rot="0">
            <a:off x="-916907" y="2428643"/>
            <a:ext cx="4824057" cy="6593819"/>
            <a:chOff x="0" y="0"/>
            <a:chExt cx="1489880" cy="2036459"/>
          </a:xfrm>
        </p:grpSpPr>
        <p:sp>
          <p:nvSpPr>
            <p:cNvPr name="Freeform 16" id="16"/>
            <p:cNvSpPr/>
            <p:nvPr/>
          </p:nvSpPr>
          <p:spPr>
            <a:xfrm flipH="false" flipV="false" rot="0">
              <a:off x="0" y="0"/>
              <a:ext cx="1489880" cy="2036459"/>
            </a:xfrm>
            <a:custGeom>
              <a:avLst/>
              <a:gdLst/>
              <a:ahLst/>
              <a:cxnLst/>
              <a:rect r="r" b="b" t="t" l="l"/>
              <a:pathLst>
                <a:path h="2036459" w="1489880">
                  <a:moveTo>
                    <a:pt x="0" y="0"/>
                  </a:moveTo>
                  <a:lnTo>
                    <a:pt x="1489880" y="0"/>
                  </a:lnTo>
                  <a:lnTo>
                    <a:pt x="1489880" y="2036459"/>
                  </a:lnTo>
                  <a:lnTo>
                    <a:pt x="0" y="2036459"/>
                  </a:lnTo>
                  <a:close/>
                </a:path>
              </a:pathLst>
            </a:custGeom>
            <a:gradFill rotWithShape="true">
              <a:gsLst>
                <a:gs pos="0">
                  <a:srgbClr val="45DEEF">
                    <a:alpha val="100000"/>
                  </a:srgbClr>
                </a:gs>
                <a:gs pos="100000">
                  <a:srgbClr val="0074AD">
                    <a:alpha val="6500"/>
                  </a:srgbClr>
                </a:gs>
              </a:gsLst>
              <a:lin ang="0"/>
            </a:gradFill>
          </p:spPr>
        </p:sp>
        <p:sp>
          <p:nvSpPr>
            <p:cNvPr name="TextBox 17" id="17"/>
            <p:cNvSpPr txBox="true"/>
            <p:nvPr/>
          </p:nvSpPr>
          <p:spPr>
            <a:xfrm>
              <a:off x="0" y="38100"/>
              <a:ext cx="1489880" cy="1998359"/>
            </a:xfrm>
            <a:prstGeom prst="rect">
              <a:avLst/>
            </a:prstGeom>
          </p:spPr>
          <p:txBody>
            <a:bodyPr anchor="ctr" rtlCol="false" tIns="50800" lIns="50800" bIns="50800" rIns="50800"/>
            <a:lstStyle/>
            <a:p>
              <a:pPr algn="ctr">
                <a:lnSpc>
                  <a:spcPts val="2473"/>
                </a:lnSpc>
              </a:pPr>
            </a:p>
          </p:txBody>
        </p:sp>
      </p:grpSp>
      <p:sp>
        <p:nvSpPr>
          <p:cNvPr name="Freeform 18" id="18"/>
          <p:cNvSpPr/>
          <p:nvPr/>
        </p:nvSpPr>
        <p:spPr>
          <a:xfrm flipH="false" flipV="false" rot="0">
            <a:off x="503998" y="366815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6656616" y="9872467"/>
            <a:ext cx="1316589"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14</a:t>
            </a:r>
          </a:p>
        </p:txBody>
      </p:sp>
      <p:sp>
        <p:nvSpPr>
          <p:cNvPr name="TextBox 20" id="20"/>
          <p:cNvSpPr txBox="true"/>
          <p:nvPr/>
        </p:nvSpPr>
        <p:spPr>
          <a:xfrm rot="0">
            <a:off x="4758057" y="2934600"/>
            <a:ext cx="13021004" cy="1759853"/>
          </a:xfrm>
          <a:prstGeom prst="rect">
            <a:avLst/>
          </a:prstGeom>
        </p:spPr>
        <p:txBody>
          <a:bodyPr anchor="t" rtlCol="false" tIns="0" lIns="0" bIns="0" rIns="0">
            <a:spAutoFit/>
          </a:bodyPr>
          <a:lstStyle/>
          <a:p>
            <a:pPr algn="l">
              <a:lnSpc>
                <a:spcPts val="2703"/>
              </a:lnSpc>
            </a:pPr>
            <a:r>
              <a:rPr lang="en-US" sz="2550" b="true">
                <a:solidFill>
                  <a:srgbClr val="FFFFFF"/>
                </a:solidFill>
                <a:latin typeface="Poppins Bold"/>
                <a:ea typeface="Poppins Bold"/>
                <a:cs typeface="Poppins Bold"/>
                <a:sym typeface="Poppins Bold"/>
              </a:rPr>
              <a:t>1</a:t>
            </a:r>
            <a:r>
              <a:rPr lang="en-US" b="true" sz="2550" u="sng">
                <a:solidFill>
                  <a:srgbClr val="FFFFFF"/>
                </a:solidFill>
                <a:latin typeface="Poppins Bold"/>
                <a:ea typeface="Poppins Bold"/>
                <a:cs typeface="Poppins Bold"/>
                <a:sym typeface="Poppins Bold"/>
              </a:rPr>
              <a:t>. Data Complexity</a:t>
            </a:r>
          </a:p>
          <a:p>
            <a:pPr algn="l">
              <a:lnSpc>
                <a:spcPts val="2703"/>
              </a:lnSpc>
            </a:pPr>
            <a:r>
              <a:rPr lang="en-US" sz="2550" u="sng">
                <a:solidFill>
                  <a:srgbClr val="FFFFFF"/>
                </a:solidFill>
                <a:latin typeface="Poppins"/>
                <a:ea typeface="Poppins"/>
                <a:cs typeface="Poppins"/>
                <a:sym typeface="Poppins"/>
              </a:rPr>
              <a:t>Challenge:</a:t>
            </a:r>
            <a:r>
              <a:rPr lang="en-US" sz="2550">
                <a:solidFill>
                  <a:srgbClr val="FFFFFF"/>
                </a:solidFill>
                <a:latin typeface="Poppins"/>
                <a:ea typeface="Poppins"/>
                <a:cs typeface="Poppins"/>
                <a:sym typeface="Poppins"/>
              </a:rPr>
              <a:t> PCAP files are large, unstructured, and resource-heavy.</a:t>
            </a:r>
          </a:p>
          <a:p>
            <a:pPr algn="l">
              <a:lnSpc>
                <a:spcPts val="2703"/>
              </a:lnSpc>
            </a:pPr>
            <a:r>
              <a:rPr lang="en-US" sz="2550" u="sng">
                <a:solidFill>
                  <a:srgbClr val="FFFFFF"/>
                </a:solidFill>
                <a:latin typeface="Poppins"/>
                <a:ea typeface="Poppins"/>
                <a:cs typeface="Poppins"/>
                <a:sym typeface="Poppins"/>
              </a:rPr>
              <a:t>Mitigation: </a:t>
            </a:r>
            <a:r>
              <a:rPr lang="en-US" sz="2550">
                <a:solidFill>
                  <a:srgbClr val="FFFFFF"/>
                </a:solidFill>
                <a:latin typeface="Poppins"/>
                <a:ea typeface="Poppins"/>
                <a:cs typeface="Poppins"/>
                <a:sym typeface="Poppins"/>
              </a:rPr>
              <a:t>Use Tshark-based parsing and feature extraction pipelines to streamline processing.</a:t>
            </a:r>
          </a:p>
          <a:p>
            <a:pPr algn="l">
              <a:lnSpc>
                <a:spcPts val="2703"/>
              </a:lnSpc>
            </a:pPr>
          </a:p>
        </p:txBody>
      </p:sp>
      <p:sp>
        <p:nvSpPr>
          <p:cNvPr name="TextBox 21" id="21"/>
          <p:cNvSpPr txBox="true"/>
          <p:nvPr/>
        </p:nvSpPr>
        <p:spPr>
          <a:xfrm rot="0">
            <a:off x="4758057" y="4913509"/>
            <a:ext cx="13021004" cy="1759853"/>
          </a:xfrm>
          <a:prstGeom prst="rect">
            <a:avLst/>
          </a:prstGeom>
        </p:spPr>
        <p:txBody>
          <a:bodyPr anchor="t" rtlCol="false" tIns="0" lIns="0" bIns="0" rIns="0">
            <a:spAutoFit/>
          </a:bodyPr>
          <a:lstStyle/>
          <a:p>
            <a:pPr algn="just">
              <a:lnSpc>
                <a:spcPts val="2703"/>
              </a:lnSpc>
            </a:pPr>
            <a:r>
              <a:rPr lang="en-US" b="true" sz="2550" u="sng">
                <a:solidFill>
                  <a:srgbClr val="FFFFFF"/>
                </a:solidFill>
                <a:latin typeface="Poppins Bold"/>
                <a:ea typeface="Poppins Bold"/>
                <a:cs typeface="Poppins Bold"/>
                <a:sym typeface="Poppins Bold"/>
              </a:rPr>
              <a:t>2. Model Accuracy</a:t>
            </a:r>
          </a:p>
          <a:p>
            <a:pPr algn="just">
              <a:lnSpc>
                <a:spcPts val="2703"/>
              </a:lnSpc>
            </a:pPr>
            <a:r>
              <a:rPr lang="en-US" sz="2550" u="sng">
                <a:solidFill>
                  <a:srgbClr val="FFFFFF"/>
                </a:solidFill>
                <a:latin typeface="Poppins"/>
                <a:ea typeface="Poppins"/>
                <a:cs typeface="Poppins"/>
                <a:sym typeface="Poppins"/>
              </a:rPr>
              <a:t>Challenge:</a:t>
            </a:r>
            <a:r>
              <a:rPr lang="en-US" sz="2550">
                <a:solidFill>
                  <a:srgbClr val="FFFFFF"/>
                </a:solidFill>
                <a:latin typeface="Poppins"/>
                <a:ea typeface="Poppins"/>
                <a:cs typeface="Poppins"/>
                <a:sym typeface="Poppins"/>
              </a:rPr>
              <a:t> False positives/negatives may cause alert fatigue or missed threats.</a:t>
            </a:r>
          </a:p>
          <a:p>
            <a:pPr algn="just">
              <a:lnSpc>
                <a:spcPts val="2703"/>
              </a:lnSpc>
            </a:pPr>
            <a:r>
              <a:rPr lang="en-US" sz="2550" u="sng">
                <a:solidFill>
                  <a:srgbClr val="FFFFFF"/>
                </a:solidFill>
                <a:latin typeface="Poppins"/>
                <a:ea typeface="Poppins"/>
                <a:cs typeface="Poppins"/>
                <a:sym typeface="Poppins"/>
              </a:rPr>
              <a:t>Mitigation:</a:t>
            </a:r>
            <a:r>
              <a:rPr lang="en-US" sz="2550">
                <a:solidFill>
                  <a:srgbClr val="FFFFFF"/>
                </a:solidFill>
                <a:latin typeface="Poppins"/>
                <a:ea typeface="Poppins"/>
                <a:cs typeface="Poppins"/>
                <a:sym typeface="Poppins"/>
              </a:rPr>
              <a:t> Apply a hybrid detection approach (signature + anomaly) and continuous retraining with updated datasets.</a:t>
            </a:r>
          </a:p>
          <a:p>
            <a:pPr algn="l">
              <a:lnSpc>
                <a:spcPts val="2703"/>
              </a:lnSpc>
            </a:pPr>
          </a:p>
        </p:txBody>
      </p:sp>
      <p:sp>
        <p:nvSpPr>
          <p:cNvPr name="TextBox 22" id="22"/>
          <p:cNvSpPr txBox="true"/>
          <p:nvPr/>
        </p:nvSpPr>
        <p:spPr>
          <a:xfrm rot="0">
            <a:off x="4758057" y="6892418"/>
            <a:ext cx="13021004" cy="1759853"/>
          </a:xfrm>
          <a:prstGeom prst="rect">
            <a:avLst/>
          </a:prstGeom>
        </p:spPr>
        <p:txBody>
          <a:bodyPr anchor="t" rtlCol="false" tIns="0" lIns="0" bIns="0" rIns="0">
            <a:spAutoFit/>
          </a:bodyPr>
          <a:lstStyle/>
          <a:p>
            <a:pPr algn="l">
              <a:lnSpc>
                <a:spcPts val="2703"/>
              </a:lnSpc>
            </a:pPr>
            <a:r>
              <a:rPr lang="en-US" b="true" sz="2550" u="sng">
                <a:solidFill>
                  <a:srgbClr val="FFFFFF"/>
                </a:solidFill>
                <a:latin typeface="Poppins Bold"/>
                <a:ea typeface="Poppins Bold"/>
                <a:cs typeface="Poppins Bold"/>
                <a:sym typeface="Poppins Bold"/>
              </a:rPr>
              <a:t>3. Threat Intelligence Integration</a:t>
            </a:r>
          </a:p>
          <a:p>
            <a:pPr algn="l">
              <a:lnSpc>
                <a:spcPts val="2703"/>
              </a:lnSpc>
            </a:pPr>
            <a:r>
              <a:rPr lang="en-US" sz="2550" u="sng">
                <a:solidFill>
                  <a:srgbClr val="FFFFFF"/>
                </a:solidFill>
                <a:latin typeface="Poppins"/>
                <a:ea typeface="Poppins"/>
                <a:cs typeface="Poppins"/>
                <a:sym typeface="Poppins"/>
              </a:rPr>
              <a:t>Challenge:</a:t>
            </a:r>
            <a:r>
              <a:rPr lang="en-US" sz="2550">
                <a:solidFill>
                  <a:srgbClr val="FFFFFF"/>
                </a:solidFill>
                <a:latin typeface="Poppins"/>
                <a:ea typeface="Poppins"/>
                <a:cs typeface="Poppins"/>
                <a:sym typeface="Poppins"/>
              </a:rPr>
              <a:t> Outdated feeds reduce detection quality.</a:t>
            </a:r>
          </a:p>
          <a:p>
            <a:pPr algn="l">
              <a:lnSpc>
                <a:spcPts val="2703"/>
              </a:lnSpc>
            </a:pPr>
            <a:r>
              <a:rPr lang="en-US" sz="2550" u="sng">
                <a:solidFill>
                  <a:srgbClr val="FFFFFF"/>
                </a:solidFill>
                <a:latin typeface="Poppins"/>
                <a:ea typeface="Poppins"/>
                <a:cs typeface="Poppins"/>
                <a:sym typeface="Poppins"/>
              </a:rPr>
              <a:t>Mitigation:</a:t>
            </a:r>
            <a:r>
              <a:rPr lang="en-US" sz="2550">
                <a:solidFill>
                  <a:srgbClr val="FFFFFF"/>
                </a:solidFill>
                <a:latin typeface="Poppins"/>
                <a:ea typeface="Poppins"/>
                <a:cs typeface="Poppins"/>
                <a:sym typeface="Poppins"/>
              </a:rPr>
              <a:t> Automate MISP/IP reputation feed updates with fallback checks for unknown sources.</a:t>
            </a:r>
          </a:p>
          <a:p>
            <a:pPr algn="l">
              <a:lnSpc>
                <a:spcPts val="270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914827" y="802108"/>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7" id="7"/>
          <p:cNvGrpSpPr/>
          <p:nvPr/>
        </p:nvGrpSpPr>
        <p:grpSpPr>
          <a:xfrm rot="0">
            <a:off x="-11996079" y="2182140"/>
            <a:ext cx="21757266" cy="7076160"/>
            <a:chOff x="0" y="0"/>
            <a:chExt cx="5730309" cy="1863680"/>
          </a:xfrm>
        </p:grpSpPr>
        <p:sp>
          <p:nvSpPr>
            <p:cNvPr name="Freeform 8" id="8"/>
            <p:cNvSpPr/>
            <p:nvPr/>
          </p:nvSpPr>
          <p:spPr>
            <a:xfrm flipH="false" flipV="false" rot="0">
              <a:off x="0" y="0"/>
              <a:ext cx="5730309" cy="1863680"/>
            </a:xfrm>
            <a:custGeom>
              <a:avLst/>
              <a:gdLst/>
              <a:ahLst/>
              <a:cxnLst/>
              <a:rect r="r" b="b" t="t" l="l"/>
              <a:pathLst>
                <a:path h="1863680" w="5730309">
                  <a:moveTo>
                    <a:pt x="0" y="0"/>
                  </a:moveTo>
                  <a:lnTo>
                    <a:pt x="5730309" y="0"/>
                  </a:lnTo>
                  <a:lnTo>
                    <a:pt x="5730309" y="1863680"/>
                  </a:lnTo>
                  <a:lnTo>
                    <a:pt x="0" y="1863680"/>
                  </a:lnTo>
                  <a:close/>
                </a:path>
              </a:pathLst>
            </a:custGeom>
            <a:gradFill rotWithShape="true">
              <a:gsLst>
                <a:gs pos="0">
                  <a:srgbClr val="45DEEF">
                    <a:alpha val="100000"/>
                  </a:srgbClr>
                </a:gs>
                <a:gs pos="100000">
                  <a:srgbClr val="0074AD">
                    <a:alpha val="6500"/>
                  </a:srgbClr>
                </a:gs>
              </a:gsLst>
              <a:lin ang="0"/>
            </a:gradFill>
          </p:spPr>
        </p:sp>
        <p:sp>
          <p:nvSpPr>
            <p:cNvPr name="TextBox 9" id="9"/>
            <p:cNvSpPr txBox="true"/>
            <p:nvPr/>
          </p:nvSpPr>
          <p:spPr>
            <a:xfrm>
              <a:off x="0" y="38100"/>
              <a:ext cx="5730309" cy="1825580"/>
            </a:xfrm>
            <a:prstGeom prst="rect">
              <a:avLst/>
            </a:prstGeom>
          </p:spPr>
          <p:txBody>
            <a:bodyPr anchor="ctr" rtlCol="false" tIns="50800" lIns="50800" bIns="50800" rIns="50800"/>
            <a:lstStyle/>
            <a:p>
              <a:pPr algn="ctr">
                <a:lnSpc>
                  <a:spcPts val="2473"/>
                </a:lnSpc>
              </a:pPr>
            </a:p>
          </p:txBody>
        </p:sp>
      </p:grpSp>
      <p:grpSp>
        <p:nvGrpSpPr>
          <p:cNvPr name="Group 10" id="10"/>
          <p:cNvGrpSpPr>
            <a:grpSpLocks noChangeAspect="true"/>
          </p:cNvGrpSpPr>
          <p:nvPr/>
        </p:nvGrpSpPr>
        <p:grpSpPr>
          <a:xfrm rot="0">
            <a:off x="11729672" y="252044"/>
            <a:ext cx="7651735" cy="4388943"/>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3228" r="0" b="-3228"/>
              </a:stretch>
            </a:blipFill>
          </p:spPr>
        </p:sp>
      </p:grpSp>
      <p:sp>
        <p:nvSpPr>
          <p:cNvPr name="TextBox 16" id="16"/>
          <p:cNvSpPr txBox="true"/>
          <p:nvPr/>
        </p:nvSpPr>
        <p:spPr>
          <a:xfrm rot="0">
            <a:off x="16624839" y="9875728"/>
            <a:ext cx="1268922"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15</a:t>
            </a:r>
          </a:p>
        </p:txBody>
      </p:sp>
      <p:sp>
        <p:nvSpPr>
          <p:cNvPr name="TextBox 17" id="17"/>
          <p:cNvSpPr txBox="true"/>
          <p:nvPr/>
        </p:nvSpPr>
        <p:spPr>
          <a:xfrm rot="0">
            <a:off x="339534" y="2182140"/>
            <a:ext cx="13021004" cy="1416939"/>
          </a:xfrm>
          <a:prstGeom prst="rect">
            <a:avLst/>
          </a:prstGeom>
        </p:spPr>
        <p:txBody>
          <a:bodyPr anchor="t" rtlCol="false" tIns="0" lIns="0" bIns="0" rIns="0">
            <a:spAutoFit/>
          </a:bodyPr>
          <a:lstStyle/>
          <a:p>
            <a:pPr algn="l">
              <a:lnSpc>
                <a:spcPts val="2703"/>
              </a:lnSpc>
            </a:pPr>
            <a:r>
              <a:rPr lang="en-US" b="true" sz="2550" u="sng">
                <a:solidFill>
                  <a:srgbClr val="FFFFFF"/>
                </a:solidFill>
                <a:latin typeface="Poppins Bold"/>
                <a:ea typeface="Poppins Bold"/>
                <a:cs typeface="Poppins Bold"/>
                <a:sym typeface="Poppins Bold"/>
              </a:rPr>
              <a:t>4. Real-Time Performance</a:t>
            </a:r>
          </a:p>
          <a:p>
            <a:pPr algn="l">
              <a:lnSpc>
                <a:spcPts val="2703"/>
              </a:lnSpc>
            </a:pPr>
            <a:r>
              <a:rPr lang="en-US" sz="2550" u="sng">
                <a:solidFill>
                  <a:srgbClr val="FFFFFF"/>
                </a:solidFill>
                <a:latin typeface="Poppins"/>
                <a:ea typeface="Poppins"/>
                <a:cs typeface="Poppins"/>
                <a:sym typeface="Poppins"/>
              </a:rPr>
              <a:t>Challenge: </a:t>
            </a:r>
            <a:r>
              <a:rPr lang="en-US" sz="2550">
                <a:solidFill>
                  <a:srgbClr val="FFFFFF"/>
                </a:solidFill>
                <a:latin typeface="Poppins"/>
                <a:ea typeface="Poppins"/>
                <a:cs typeface="Poppins"/>
                <a:sym typeface="Poppins"/>
              </a:rPr>
              <a:t>Achieving low latency on a single-machine deployment.</a:t>
            </a:r>
          </a:p>
          <a:p>
            <a:pPr algn="l">
              <a:lnSpc>
                <a:spcPts val="2703"/>
              </a:lnSpc>
            </a:pPr>
            <a:r>
              <a:rPr lang="en-US" sz="2550" u="sng">
                <a:solidFill>
                  <a:srgbClr val="FFFFFF"/>
                </a:solidFill>
                <a:latin typeface="Poppins"/>
                <a:ea typeface="Poppins"/>
                <a:cs typeface="Poppins"/>
                <a:sym typeface="Poppins"/>
              </a:rPr>
              <a:t>Mitigation:</a:t>
            </a:r>
            <a:r>
              <a:rPr lang="en-US" sz="2550">
                <a:solidFill>
                  <a:srgbClr val="FFFFFF"/>
                </a:solidFill>
                <a:latin typeface="Poppins"/>
                <a:ea typeface="Poppins"/>
                <a:cs typeface="Poppins"/>
                <a:sym typeface="Poppins"/>
              </a:rPr>
              <a:t> Optimize backend using FastAPI async processing and lightweight storage (SQLite).</a:t>
            </a:r>
          </a:p>
        </p:txBody>
      </p:sp>
      <p:sp>
        <p:nvSpPr>
          <p:cNvPr name="TextBox 18" id="18"/>
          <p:cNvSpPr txBox="true"/>
          <p:nvPr/>
        </p:nvSpPr>
        <p:spPr>
          <a:xfrm rot="0">
            <a:off x="339534" y="4321201"/>
            <a:ext cx="13021004" cy="1759839"/>
          </a:xfrm>
          <a:prstGeom prst="rect">
            <a:avLst/>
          </a:prstGeom>
        </p:spPr>
        <p:txBody>
          <a:bodyPr anchor="t" rtlCol="false" tIns="0" lIns="0" bIns="0" rIns="0">
            <a:spAutoFit/>
          </a:bodyPr>
          <a:lstStyle/>
          <a:p>
            <a:pPr algn="l">
              <a:lnSpc>
                <a:spcPts val="2703"/>
              </a:lnSpc>
            </a:pPr>
            <a:r>
              <a:rPr lang="en-US" b="true" sz="2550" u="sng">
                <a:solidFill>
                  <a:srgbClr val="FFFFFF"/>
                </a:solidFill>
                <a:latin typeface="Poppins Bold"/>
                <a:ea typeface="Poppins Bold"/>
                <a:cs typeface="Poppins Bold"/>
                <a:sym typeface="Poppins Bold"/>
              </a:rPr>
              <a:t>5. System Security</a:t>
            </a:r>
          </a:p>
          <a:p>
            <a:pPr algn="l">
              <a:lnSpc>
                <a:spcPts val="2703"/>
              </a:lnSpc>
            </a:pPr>
            <a:r>
              <a:rPr lang="en-US" sz="2550" u="sng">
                <a:solidFill>
                  <a:srgbClr val="FFFFFF"/>
                </a:solidFill>
                <a:latin typeface="Poppins"/>
                <a:ea typeface="Poppins"/>
                <a:cs typeface="Poppins"/>
                <a:sym typeface="Poppins"/>
              </a:rPr>
              <a:t>Challenge:</a:t>
            </a:r>
            <a:r>
              <a:rPr lang="en-US" sz="2550">
                <a:solidFill>
                  <a:srgbClr val="FFFFFF"/>
                </a:solidFill>
                <a:latin typeface="Poppins"/>
                <a:ea typeface="Poppins"/>
                <a:cs typeface="Poppins"/>
                <a:sym typeface="Poppins"/>
              </a:rPr>
              <a:t> The dashboard itself could become a target.</a:t>
            </a:r>
          </a:p>
          <a:p>
            <a:pPr algn="l">
              <a:lnSpc>
                <a:spcPts val="2703"/>
              </a:lnSpc>
            </a:pPr>
            <a:r>
              <a:rPr lang="en-US" sz="2550" u="sng">
                <a:solidFill>
                  <a:srgbClr val="FFFFFF"/>
                </a:solidFill>
                <a:latin typeface="Poppins"/>
                <a:ea typeface="Poppins"/>
                <a:cs typeface="Poppins"/>
                <a:sym typeface="Poppins"/>
              </a:rPr>
              <a:t>Mitigation: </a:t>
            </a:r>
            <a:r>
              <a:rPr lang="en-US" sz="2550">
                <a:solidFill>
                  <a:srgbClr val="FFFFFF"/>
                </a:solidFill>
                <a:latin typeface="Poppins"/>
                <a:ea typeface="Poppins"/>
                <a:cs typeface="Poppins"/>
                <a:sym typeface="Poppins"/>
              </a:rPr>
              <a:t>Enforce authentication, role-based access control, and regular patching.</a:t>
            </a:r>
          </a:p>
          <a:p>
            <a:pPr algn="l">
              <a:lnSpc>
                <a:spcPts val="2703"/>
              </a:lnSpc>
            </a:pPr>
          </a:p>
        </p:txBody>
      </p:sp>
      <p:sp>
        <p:nvSpPr>
          <p:cNvPr name="TextBox 19" id="19"/>
          <p:cNvSpPr txBox="true"/>
          <p:nvPr/>
        </p:nvSpPr>
        <p:spPr>
          <a:xfrm rot="0">
            <a:off x="339534" y="6460262"/>
            <a:ext cx="13021004" cy="1759839"/>
          </a:xfrm>
          <a:prstGeom prst="rect">
            <a:avLst/>
          </a:prstGeom>
        </p:spPr>
        <p:txBody>
          <a:bodyPr anchor="t" rtlCol="false" tIns="0" lIns="0" bIns="0" rIns="0">
            <a:spAutoFit/>
          </a:bodyPr>
          <a:lstStyle/>
          <a:p>
            <a:pPr algn="l">
              <a:lnSpc>
                <a:spcPts val="2703"/>
              </a:lnSpc>
            </a:pPr>
            <a:r>
              <a:rPr lang="en-US" b="true" sz="2550" u="sng">
                <a:solidFill>
                  <a:srgbClr val="FFFFFF"/>
                </a:solidFill>
                <a:latin typeface="Poppins Bold"/>
                <a:ea typeface="Poppins Bold"/>
                <a:cs typeface="Poppins Bold"/>
                <a:sym typeface="Poppins Bold"/>
              </a:rPr>
              <a:t>6. User Adoption</a:t>
            </a:r>
          </a:p>
          <a:p>
            <a:pPr algn="l">
              <a:lnSpc>
                <a:spcPts val="2703"/>
              </a:lnSpc>
            </a:pPr>
            <a:r>
              <a:rPr lang="en-US" sz="2550" u="sng">
                <a:solidFill>
                  <a:srgbClr val="FFFFFF"/>
                </a:solidFill>
                <a:latin typeface="Poppins"/>
                <a:ea typeface="Poppins"/>
                <a:cs typeface="Poppins"/>
                <a:sym typeface="Poppins"/>
              </a:rPr>
              <a:t>Challenge: </a:t>
            </a:r>
            <a:r>
              <a:rPr lang="en-US" sz="2550">
                <a:solidFill>
                  <a:srgbClr val="FFFFFF"/>
                </a:solidFill>
                <a:latin typeface="Poppins"/>
                <a:ea typeface="Poppins"/>
                <a:cs typeface="Poppins"/>
                <a:sym typeface="Poppins"/>
              </a:rPr>
              <a:t>Non-technical users may struggle with complex visualizations.</a:t>
            </a:r>
          </a:p>
          <a:p>
            <a:pPr algn="l">
              <a:lnSpc>
                <a:spcPts val="2703"/>
              </a:lnSpc>
            </a:pPr>
            <a:r>
              <a:rPr lang="en-US" sz="2550" u="sng">
                <a:solidFill>
                  <a:srgbClr val="FFFFFF"/>
                </a:solidFill>
                <a:latin typeface="Poppins"/>
                <a:ea typeface="Poppins"/>
                <a:cs typeface="Poppins"/>
                <a:sym typeface="Poppins"/>
              </a:rPr>
              <a:t>Mitigation: </a:t>
            </a:r>
            <a:r>
              <a:rPr lang="en-US" sz="2550">
                <a:solidFill>
                  <a:srgbClr val="FFFFFF"/>
                </a:solidFill>
                <a:latin typeface="Poppins"/>
                <a:ea typeface="Poppins"/>
                <a:cs typeface="Poppins"/>
                <a:sym typeface="Poppins"/>
              </a:rPr>
              <a:t>Provide intuitive dashboards with MITRE ATT&amp;CK heatmaps, plain-language summaries, and user training.</a:t>
            </a:r>
          </a:p>
          <a:p>
            <a:pPr algn="l">
              <a:lnSpc>
                <a:spcPts val="270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202988" y="584191"/>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15081"/>
            <a:ext cx="4447133" cy="785190"/>
          </a:xfrm>
          <a:prstGeom prst="rect">
            <a:avLst/>
          </a:prstGeom>
        </p:spPr>
        <p:txBody>
          <a:bodyPr anchor="t" rtlCol="false" tIns="0" lIns="0" bIns="0" rIns="0">
            <a:spAutoFit/>
          </a:bodyPr>
          <a:lstStyle/>
          <a:p>
            <a:pPr algn="l">
              <a:lnSpc>
                <a:spcPts val="5925"/>
              </a:lnSpc>
              <a:spcBef>
                <a:spcPct val="0"/>
              </a:spcBef>
            </a:pPr>
            <a:r>
              <a:rPr lang="en-US" sz="5589">
                <a:solidFill>
                  <a:srgbClr val="FFFFFF"/>
                </a:solidFill>
                <a:latin typeface="TT Lakes Neue"/>
                <a:ea typeface="TT Lakes Neue"/>
                <a:cs typeface="TT Lakes Neue"/>
                <a:sym typeface="TT Lakes Neue"/>
              </a:rPr>
              <a:t>Future Scope</a:t>
            </a:r>
          </a:p>
        </p:txBody>
      </p:sp>
      <p:sp>
        <p:nvSpPr>
          <p:cNvPr name="TextBox 5" id="5"/>
          <p:cNvSpPr txBox="true"/>
          <p:nvPr/>
        </p:nvSpPr>
        <p:spPr>
          <a:xfrm rot="0">
            <a:off x="607799" y="962025"/>
            <a:ext cx="17491782" cy="8400405"/>
          </a:xfrm>
          <a:prstGeom prst="rect">
            <a:avLst/>
          </a:prstGeom>
        </p:spPr>
        <p:txBody>
          <a:bodyPr anchor="t" rtlCol="false" tIns="0" lIns="0" bIns="0" rIns="0">
            <a:spAutoFit/>
          </a:bodyPr>
          <a:lstStyle/>
          <a:p>
            <a:pPr algn="l">
              <a:lnSpc>
                <a:spcPts val="3710"/>
              </a:lnSpc>
              <a:spcBef>
                <a:spcPct val="0"/>
              </a:spcBef>
            </a:pPr>
          </a:p>
          <a:p>
            <a:pPr algn="l">
              <a:lnSpc>
                <a:spcPts val="3710"/>
              </a:lnSpc>
              <a:spcBef>
                <a:spcPct val="0"/>
              </a:spcBef>
            </a:pPr>
          </a:p>
          <a:p>
            <a:pPr algn="l" marL="572220" indent="-286110" lvl="1">
              <a:lnSpc>
                <a:spcPts val="3710"/>
              </a:lnSpc>
              <a:spcBef>
                <a:spcPct val="0"/>
              </a:spcBef>
              <a:buFont typeface="Arial"/>
              <a:buChar char="•"/>
            </a:pPr>
            <a:r>
              <a:rPr lang="en-US" b="true" sz="2650" spc="111" u="sng">
                <a:solidFill>
                  <a:srgbClr val="FFFFFF"/>
                </a:solidFill>
                <a:latin typeface="Raleway Bold"/>
                <a:ea typeface="Raleway Bold"/>
                <a:cs typeface="Raleway Bold"/>
                <a:sym typeface="Raleway Bold"/>
              </a:rPr>
              <a:t>CLOUD-BASED DEPLOYMENT</a:t>
            </a:r>
            <a:r>
              <a:rPr lang="en-US" sz="2650" spc="111">
                <a:solidFill>
                  <a:srgbClr val="FFFFFF"/>
                </a:solidFill>
                <a:latin typeface="Raleway"/>
                <a:ea typeface="Raleway"/>
                <a:cs typeface="Raleway"/>
                <a:sym typeface="Raleway"/>
              </a:rPr>
              <a:t>: EXPAND THE DASHBOARD TO SUPPORT CLOUD-NATIVE ENVIRONMENTS, ENABLING SEAMLESS MONITORING OF DISTRIBUTED SYSTEMS AND HYBRID INFRASTRUCTURES.</a:t>
            </a:r>
          </a:p>
          <a:p>
            <a:pPr algn="l">
              <a:lnSpc>
                <a:spcPts val="3710"/>
              </a:lnSpc>
              <a:spcBef>
                <a:spcPct val="0"/>
              </a:spcBef>
            </a:pPr>
          </a:p>
          <a:p>
            <a:pPr algn="l" marL="572220" indent="-286110" lvl="1">
              <a:lnSpc>
                <a:spcPts val="3710"/>
              </a:lnSpc>
              <a:spcBef>
                <a:spcPct val="0"/>
              </a:spcBef>
              <a:buFont typeface="Arial"/>
              <a:buChar char="•"/>
            </a:pPr>
            <a:r>
              <a:rPr lang="en-US" b="true" sz="2650" spc="111" u="sng">
                <a:solidFill>
                  <a:srgbClr val="FFFFFF"/>
                </a:solidFill>
                <a:latin typeface="Raleway Bold"/>
                <a:ea typeface="Raleway Bold"/>
                <a:cs typeface="Raleway Bold"/>
                <a:sym typeface="Raleway Bold"/>
              </a:rPr>
              <a:t>IOT SECURITY MONITORING</a:t>
            </a:r>
            <a:r>
              <a:rPr lang="en-US" sz="2650" spc="111">
                <a:solidFill>
                  <a:srgbClr val="FFFFFF"/>
                </a:solidFill>
                <a:latin typeface="Raleway"/>
                <a:ea typeface="Raleway"/>
                <a:cs typeface="Raleway"/>
                <a:sym typeface="Raleway"/>
              </a:rPr>
              <a:t>: INCORPORATE FEATURES TO MONITOR AND SECURE INTERNET OF THINGS (IOT) DEVICES, ADDRESSING THE GROWING ATTACK SURFACE IN SMART ECOSYSTEMS.</a:t>
            </a:r>
          </a:p>
          <a:p>
            <a:pPr algn="l">
              <a:lnSpc>
                <a:spcPts val="3710"/>
              </a:lnSpc>
              <a:spcBef>
                <a:spcPct val="0"/>
              </a:spcBef>
            </a:pPr>
          </a:p>
          <a:p>
            <a:pPr algn="l" marL="572220" indent="-286110" lvl="1">
              <a:lnSpc>
                <a:spcPts val="3710"/>
              </a:lnSpc>
              <a:spcBef>
                <a:spcPct val="0"/>
              </a:spcBef>
              <a:buFont typeface="Arial"/>
              <a:buChar char="•"/>
            </a:pPr>
            <a:r>
              <a:rPr lang="en-US" b="true" sz="2650" spc="111" u="sng">
                <a:solidFill>
                  <a:srgbClr val="FFFFFF"/>
                </a:solidFill>
                <a:latin typeface="Raleway Bold"/>
                <a:ea typeface="Raleway Bold"/>
                <a:cs typeface="Raleway Bold"/>
                <a:sym typeface="Raleway Bold"/>
              </a:rPr>
              <a:t>AUTOMATION OF INCIDENT RESPONSE</a:t>
            </a:r>
            <a:r>
              <a:rPr lang="en-US" sz="2650" spc="111">
                <a:solidFill>
                  <a:srgbClr val="FFFFFF"/>
                </a:solidFill>
                <a:latin typeface="Raleway"/>
                <a:ea typeface="Raleway"/>
                <a:cs typeface="Raleway"/>
                <a:sym typeface="Raleway"/>
              </a:rPr>
              <a:t>: IMPLEMENT AUTOMATED RESPONSE MECHANISMS TO MITIGATE THREATS FASTER, REDUCING MANUAL INTERVENTION AND RESPONSE TIME.</a:t>
            </a:r>
          </a:p>
          <a:p>
            <a:pPr algn="l">
              <a:lnSpc>
                <a:spcPts val="3710"/>
              </a:lnSpc>
              <a:spcBef>
                <a:spcPct val="0"/>
              </a:spcBef>
            </a:pPr>
          </a:p>
          <a:p>
            <a:pPr algn="l" marL="572220" indent="-286110" lvl="1">
              <a:lnSpc>
                <a:spcPts val="3710"/>
              </a:lnSpc>
              <a:buFont typeface="Arial"/>
              <a:buChar char="•"/>
            </a:pPr>
            <a:r>
              <a:rPr lang="en-US" b="true" sz="2650" spc="111" u="sng">
                <a:solidFill>
                  <a:srgbClr val="FFFFFF"/>
                </a:solidFill>
                <a:latin typeface="Raleway Bold"/>
                <a:ea typeface="Raleway Bold"/>
                <a:cs typeface="Raleway Bold"/>
                <a:sym typeface="Raleway Bold"/>
              </a:rPr>
              <a:t>ENHANCED USER BEHAVIOR ANALYTICS</a:t>
            </a:r>
            <a:r>
              <a:rPr lang="en-US" sz="2650" spc="111">
                <a:solidFill>
                  <a:srgbClr val="FFFFFF"/>
                </a:solidFill>
                <a:latin typeface="Raleway"/>
                <a:ea typeface="Raleway"/>
                <a:cs typeface="Raleway"/>
                <a:sym typeface="Raleway"/>
              </a:rPr>
              <a:t>:</a:t>
            </a:r>
            <a:r>
              <a:rPr lang="en-US" sz="2650" spc="111">
                <a:solidFill>
                  <a:srgbClr val="FFFFFF"/>
                </a:solidFill>
                <a:latin typeface="Raleway"/>
                <a:ea typeface="Raleway"/>
                <a:cs typeface="Raleway"/>
                <a:sym typeface="Raleway"/>
              </a:rPr>
              <a:t> INTEGRATE ADVANCED USER BEHAVIOR ANALYTICS TO DETECT INSIDER THREATS AND ANOMALOUS ACTIVITIES WITH GREATER ACCURACY.</a:t>
            </a:r>
          </a:p>
          <a:p>
            <a:pPr algn="l">
              <a:lnSpc>
                <a:spcPts val="3710"/>
              </a:lnSpc>
            </a:pPr>
          </a:p>
          <a:p>
            <a:pPr algn="l" marL="572220" indent="-286110" lvl="1">
              <a:lnSpc>
                <a:spcPts val="3710"/>
              </a:lnSpc>
              <a:buFont typeface="Arial"/>
              <a:buChar char="•"/>
            </a:pPr>
            <a:r>
              <a:rPr lang="en-US" b="true" sz="2650" spc="111" u="sng">
                <a:solidFill>
                  <a:srgbClr val="FFFFFF"/>
                </a:solidFill>
                <a:latin typeface="Raleway Bold"/>
                <a:ea typeface="Raleway Bold"/>
                <a:cs typeface="Raleway Bold"/>
                <a:sym typeface="Raleway Bold"/>
              </a:rPr>
              <a:t>BLOCKCHAIN FOR SECURE DATA SHARING</a:t>
            </a:r>
            <a:r>
              <a:rPr lang="en-US" sz="2650" spc="111">
                <a:solidFill>
                  <a:srgbClr val="FFFFFF"/>
                </a:solidFill>
                <a:latin typeface="Raleway"/>
                <a:ea typeface="Raleway"/>
                <a:cs typeface="Raleway"/>
                <a:sym typeface="Raleway"/>
              </a:rPr>
              <a:t>: UTILIZE BLOCKCHAIN TECHNOLOGY TO ENSURE TAMPER-PROOF LOGGING AND SECURE SHARING OF CYBERSECURITY DATA ACROSS ORGANIZATIONS.</a:t>
            </a:r>
          </a:p>
        </p:txBody>
      </p:sp>
      <p:grpSp>
        <p:nvGrpSpPr>
          <p:cNvPr name="Group 6" id="6"/>
          <p:cNvGrpSpPr/>
          <p:nvPr/>
        </p:nvGrpSpPr>
        <p:grpSpPr>
          <a:xfrm rot="0">
            <a:off x="16321766" y="9615834"/>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TextBox 9" id="9"/>
          <p:cNvSpPr txBox="true"/>
          <p:nvPr/>
        </p:nvSpPr>
        <p:spPr>
          <a:xfrm rot="0">
            <a:off x="16656616" y="9872467"/>
            <a:ext cx="1316589"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16</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202988" y="584191"/>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15081"/>
            <a:ext cx="4447133" cy="785190"/>
          </a:xfrm>
          <a:prstGeom prst="rect">
            <a:avLst/>
          </a:prstGeom>
        </p:spPr>
        <p:txBody>
          <a:bodyPr anchor="t" rtlCol="false" tIns="0" lIns="0" bIns="0" rIns="0">
            <a:spAutoFit/>
          </a:bodyPr>
          <a:lstStyle/>
          <a:p>
            <a:pPr algn="l">
              <a:lnSpc>
                <a:spcPts val="5925"/>
              </a:lnSpc>
              <a:spcBef>
                <a:spcPct val="0"/>
              </a:spcBef>
            </a:pPr>
            <a:r>
              <a:rPr lang="en-US" sz="5589">
                <a:solidFill>
                  <a:srgbClr val="FFFFFF"/>
                </a:solidFill>
                <a:latin typeface="TT Lakes Neue"/>
                <a:ea typeface="TT Lakes Neue"/>
                <a:cs typeface="TT Lakes Neue"/>
                <a:sym typeface="TT Lakes Neue"/>
              </a:rPr>
              <a:t>Future Scope</a:t>
            </a:r>
          </a:p>
        </p:txBody>
      </p:sp>
      <p:sp>
        <p:nvSpPr>
          <p:cNvPr name="TextBox 5" id="5"/>
          <p:cNvSpPr txBox="true"/>
          <p:nvPr/>
        </p:nvSpPr>
        <p:spPr>
          <a:xfrm rot="0">
            <a:off x="493135" y="1661336"/>
            <a:ext cx="17491782" cy="7466955"/>
          </a:xfrm>
          <a:prstGeom prst="rect">
            <a:avLst/>
          </a:prstGeom>
        </p:spPr>
        <p:txBody>
          <a:bodyPr anchor="t" rtlCol="false" tIns="0" lIns="0" bIns="0" rIns="0">
            <a:spAutoFit/>
          </a:bodyPr>
          <a:lstStyle/>
          <a:p>
            <a:pPr algn="l">
              <a:lnSpc>
                <a:spcPts val="3710"/>
              </a:lnSpc>
            </a:pPr>
          </a:p>
          <a:p>
            <a:pPr algn="l" marL="572220" indent="-286110" lvl="1">
              <a:lnSpc>
                <a:spcPts val="3710"/>
              </a:lnSpc>
              <a:spcBef>
                <a:spcPct val="0"/>
              </a:spcBef>
              <a:buFont typeface="Arial"/>
              <a:buChar char="•"/>
            </a:pPr>
            <a:r>
              <a:rPr lang="en-US" b="true" sz="2650" spc="111" u="sng">
                <a:solidFill>
                  <a:srgbClr val="FFFFFF"/>
                </a:solidFill>
                <a:latin typeface="Raleway Bold"/>
                <a:ea typeface="Raleway Bold"/>
                <a:cs typeface="Raleway Bold"/>
                <a:sym typeface="Raleway Bold"/>
              </a:rPr>
              <a:t>SCALABILITY FOR SMES</a:t>
            </a:r>
            <a:r>
              <a:rPr lang="en-US" sz="2650" spc="111">
                <a:solidFill>
                  <a:srgbClr val="FFFFFF"/>
                </a:solidFill>
                <a:latin typeface="Raleway"/>
                <a:ea typeface="Raleway"/>
                <a:cs typeface="Raleway"/>
                <a:sym typeface="Raleway"/>
              </a:rPr>
              <a:t>: DEVELOP LIGHTWEIGHT, COST-EFFECT</a:t>
            </a:r>
            <a:r>
              <a:rPr lang="en-US" sz="2650" spc="111">
                <a:solidFill>
                  <a:srgbClr val="FFFFFF"/>
                </a:solidFill>
                <a:latin typeface="Raleway"/>
                <a:ea typeface="Raleway"/>
                <a:cs typeface="Raleway"/>
                <a:sym typeface="Raleway"/>
              </a:rPr>
              <a:t>IVE VERSIONS OF THE DASHBOARD TAILORED FOR SMALL AND MEDIUM ENTERPRISES (SMES) TO BROADEN ACCESSIBILITY.</a:t>
            </a:r>
          </a:p>
          <a:p>
            <a:pPr algn="l">
              <a:lnSpc>
                <a:spcPts val="3710"/>
              </a:lnSpc>
              <a:spcBef>
                <a:spcPct val="0"/>
              </a:spcBef>
            </a:pPr>
          </a:p>
          <a:p>
            <a:pPr algn="l" marL="572220" indent="-286110" lvl="1">
              <a:lnSpc>
                <a:spcPts val="3710"/>
              </a:lnSpc>
              <a:spcBef>
                <a:spcPct val="0"/>
              </a:spcBef>
              <a:buFont typeface="Arial"/>
              <a:buChar char="•"/>
            </a:pPr>
            <a:r>
              <a:rPr lang="en-US" b="true" sz="2650" spc="111" u="sng">
                <a:solidFill>
                  <a:srgbClr val="FFFFFF"/>
                </a:solidFill>
                <a:latin typeface="Raleway Bold"/>
                <a:ea typeface="Raleway Bold"/>
                <a:cs typeface="Raleway Bold"/>
                <a:sym typeface="Raleway Bold"/>
              </a:rPr>
              <a:t>I</a:t>
            </a:r>
            <a:r>
              <a:rPr lang="en-US" b="true" sz="2650" spc="111" u="sng">
                <a:solidFill>
                  <a:srgbClr val="FFFFFF"/>
                </a:solidFill>
                <a:latin typeface="Raleway Bold"/>
                <a:ea typeface="Raleway Bold"/>
                <a:cs typeface="Raleway Bold"/>
                <a:sym typeface="Raleway Bold"/>
              </a:rPr>
              <a:t>NTEGRATION WITH THREAT INTELLIGENCE PLATFORMS</a:t>
            </a:r>
            <a:r>
              <a:rPr lang="en-US" sz="2650" spc="111">
                <a:solidFill>
                  <a:srgbClr val="FFFFFF"/>
                </a:solidFill>
                <a:latin typeface="Raleway"/>
                <a:ea typeface="Raleway"/>
                <a:cs typeface="Raleway"/>
                <a:sym typeface="Raleway"/>
              </a:rPr>
              <a:t>: ENABLE SEAMLESS INTEGRATION WITH GLOBAL THREAT INTELLIGENCE FEEDS TO PROVIDE UP-TO-DATE INSIGHTS ON EVOLVING CYBER THREATS.</a:t>
            </a:r>
          </a:p>
          <a:p>
            <a:pPr algn="l">
              <a:lnSpc>
                <a:spcPts val="3710"/>
              </a:lnSpc>
              <a:spcBef>
                <a:spcPct val="0"/>
              </a:spcBef>
            </a:pPr>
          </a:p>
          <a:p>
            <a:pPr algn="l" marL="572220" indent="-286110" lvl="1">
              <a:lnSpc>
                <a:spcPts val="3710"/>
              </a:lnSpc>
              <a:buFont typeface="Arial"/>
              <a:buChar char="•"/>
            </a:pPr>
            <a:r>
              <a:rPr lang="en-US" b="true" sz="2650" spc="111" u="sng">
                <a:solidFill>
                  <a:srgbClr val="FFFFFF"/>
                </a:solidFill>
                <a:latin typeface="Raleway Bold"/>
                <a:ea typeface="Raleway Bold"/>
                <a:cs typeface="Raleway Bold"/>
                <a:sym typeface="Raleway Bold"/>
              </a:rPr>
              <a:t>C</a:t>
            </a:r>
            <a:r>
              <a:rPr lang="en-US" b="true" sz="2650" spc="111" u="sng">
                <a:solidFill>
                  <a:srgbClr val="FFFFFF"/>
                </a:solidFill>
                <a:latin typeface="Raleway Bold"/>
                <a:ea typeface="Raleway Bold"/>
                <a:cs typeface="Raleway Bold"/>
                <a:sym typeface="Raleway Bold"/>
              </a:rPr>
              <a:t>USTOMIZABLE DASHBOARDS</a:t>
            </a:r>
            <a:r>
              <a:rPr lang="en-US" sz="2650" spc="111">
                <a:solidFill>
                  <a:srgbClr val="FFFFFF"/>
                </a:solidFill>
                <a:latin typeface="Raleway"/>
                <a:ea typeface="Raleway"/>
                <a:cs typeface="Raleway"/>
                <a:sym typeface="Raleway"/>
              </a:rPr>
              <a:t>: OFFER HIGHLY CUSTOMIZABLE INTERFACES TO CATER TO SPECIFIC INDUS</a:t>
            </a:r>
            <a:r>
              <a:rPr lang="en-US" sz="2650" spc="111">
                <a:solidFill>
                  <a:srgbClr val="FFFFFF"/>
                </a:solidFill>
                <a:latin typeface="Raleway"/>
                <a:ea typeface="Raleway"/>
                <a:cs typeface="Raleway"/>
                <a:sym typeface="Raleway"/>
              </a:rPr>
              <a:t>TRY NEEDS, SUCH AS FINANCE, HEALTHCARE, OR CRITICAL INFRASTRUCTURE.</a:t>
            </a:r>
          </a:p>
          <a:p>
            <a:pPr algn="l">
              <a:lnSpc>
                <a:spcPts val="3710"/>
              </a:lnSpc>
            </a:pPr>
          </a:p>
          <a:p>
            <a:pPr algn="l" marL="572220" indent="-286110" lvl="1">
              <a:lnSpc>
                <a:spcPts val="3710"/>
              </a:lnSpc>
              <a:buFont typeface="Arial"/>
              <a:buChar char="•"/>
            </a:pPr>
            <a:r>
              <a:rPr lang="en-US" b="true" sz="2650" spc="111" u="sng">
                <a:solidFill>
                  <a:srgbClr val="FFFFFF"/>
                </a:solidFill>
                <a:latin typeface="Raleway Bold"/>
                <a:ea typeface="Raleway Bold"/>
                <a:cs typeface="Raleway Bold"/>
                <a:sym typeface="Raleway Bold"/>
              </a:rPr>
              <a:t>ZERO TRUST ARCHITECTURE SUPPORT</a:t>
            </a:r>
            <a:r>
              <a:rPr lang="en-US" sz="2650" spc="111">
                <a:solidFill>
                  <a:srgbClr val="FFFFFF"/>
                </a:solidFill>
                <a:latin typeface="Raleway"/>
                <a:ea typeface="Raleway"/>
                <a:cs typeface="Raleway"/>
                <a:sym typeface="Raleway"/>
              </a:rPr>
              <a:t>: EVOLVE THE DASHBOARD TO ALIGN WITH ZERO TRUST SECURITY MODELS, ENSURING CONTINUOUS VERIFICATION AND MONITORING OF ALL NETWORK ACTIVITIES.</a:t>
            </a:r>
          </a:p>
          <a:p>
            <a:pPr algn="l">
              <a:lnSpc>
                <a:spcPts val="3710"/>
              </a:lnSpc>
            </a:pPr>
          </a:p>
        </p:txBody>
      </p:sp>
      <p:grpSp>
        <p:nvGrpSpPr>
          <p:cNvPr name="Group 6" id="6"/>
          <p:cNvGrpSpPr/>
          <p:nvPr/>
        </p:nvGrpSpPr>
        <p:grpSpPr>
          <a:xfrm rot="0">
            <a:off x="16321766" y="9615834"/>
            <a:ext cx="2192753" cy="1597205"/>
            <a:chOff x="0" y="0"/>
            <a:chExt cx="577515" cy="420663"/>
          </a:xfrm>
        </p:grpSpPr>
        <p:sp>
          <p:nvSpPr>
            <p:cNvPr name="Freeform 7" id="7"/>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8" id="8"/>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TextBox 9" id="9"/>
          <p:cNvSpPr txBox="true"/>
          <p:nvPr/>
        </p:nvSpPr>
        <p:spPr>
          <a:xfrm rot="0">
            <a:off x="16668327" y="9872467"/>
            <a:ext cx="1316589"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17</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38553" y="738553"/>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21766" y="9615834"/>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TextBox 7" id="7"/>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18</a:t>
            </a:r>
          </a:p>
        </p:txBody>
      </p:sp>
      <p:sp>
        <p:nvSpPr>
          <p:cNvPr name="TextBox 8" id="8"/>
          <p:cNvSpPr txBox="true"/>
          <p:nvPr/>
        </p:nvSpPr>
        <p:spPr>
          <a:xfrm rot="0">
            <a:off x="1805858" y="746404"/>
            <a:ext cx="7796239" cy="767903"/>
          </a:xfrm>
          <a:prstGeom prst="rect">
            <a:avLst/>
          </a:prstGeom>
        </p:spPr>
        <p:txBody>
          <a:bodyPr anchor="t" rtlCol="false" tIns="0" lIns="0" bIns="0" rIns="0">
            <a:spAutoFit/>
          </a:bodyPr>
          <a:lstStyle/>
          <a:p>
            <a:pPr algn="l">
              <a:lnSpc>
                <a:spcPts val="5920"/>
              </a:lnSpc>
              <a:spcBef>
                <a:spcPct val="0"/>
              </a:spcBef>
            </a:pPr>
            <a:r>
              <a:rPr lang="en-US" sz="5585">
                <a:solidFill>
                  <a:srgbClr val="FFFFFF"/>
                </a:solidFill>
                <a:latin typeface="Montserrat"/>
                <a:ea typeface="Montserrat"/>
                <a:cs typeface="Montserrat"/>
                <a:sym typeface="Montserrat"/>
              </a:rPr>
              <a:t>REFERENCES </a:t>
            </a:r>
          </a:p>
        </p:txBody>
      </p:sp>
      <p:sp>
        <p:nvSpPr>
          <p:cNvPr name="TextBox 9" id="9"/>
          <p:cNvSpPr txBox="true"/>
          <p:nvPr/>
        </p:nvSpPr>
        <p:spPr>
          <a:xfrm rot="0">
            <a:off x="312536" y="1943100"/>
            <a:ext cx="17975464" cy="3200400"/>
          </a:xfrm>
          <a:prstGeom prst="rect">
            <a:avLst/>
          </a:prstGeom>
        </p:spPr>
        <p:txBody>
          <a:bodyPr anchor="t" rtlCol="false" tIns="0" lIns="0" bIns="0" rIns="0">
            <a:spAutoFit/>
          </a:bodyPr>
          <a:lstStyle/>
          <a:p>
            <a:pPr algn="l" marL="647700" indent="-323850" lvl="1">
              <a:lnSpc>
                <a:spcPts val="4200"/>
              </a:lnSpc>
              <a:buAutoNum type="arabicPeriod" startAt="1"/>
            </a:pPr>
            <a:r>
              <a:rPr lang="en-US" sz="3000" spc="378">
                <a:solidFill>
                  <a:srgbClr val="FFFFFF"/>
                </a:solidFill>
                <a:latin typeface="Arimo"/>
                <a:ea typeface="Arimo"/>
                <a:cs typeface="Arimo"/>
                <a:sym typeface="Arimo"/>
              </a:rPr>
              <a:t>Agentic AI for autonomous anomaly managmaent in complec system (</a:t>
            </a:r>
            <a:r>
              <a:rPr lang="en-US" sz="3000" spc="378" u="sng">
                <a:solidFill>
                  <a:srgbClr val="FFFFFF"/>
                </a:solidFill>
                <a:latin typeface="Arimo"/>
                <a:ea typeface="Arimo"/>
                <a:cs typeface="Arimo"/>
                <a:sym typeface="Arimo"/>
                <a:hlinkClick r:id="rId5" tooltip="https://arxiv.org/pdf/2507.15676"/>
              </a:rPr>
              <a:t>https://arxiv.org/pdf/2507.15676</a:t>
            </a:r>
            <a:r>
              <a:rPr lang="en-US" sz="3000" spc="378">
                <a:solidFill>
                  <a:srgbClr val="FFFFFF"/>
                </a:solidFill>
                <a:latin typeface="Arimo"/>
                <a:ea typeface="Arimo"/>
                <a:cs typeface="Arimo"/>
                <a:sym typeface="Arimo"/>
              </a:rPr>
              <a:t>)</a:t>
            </a:r>
          </a:p>
          <a:p>
            <a:pPr algn="l" marL="647700" indent="-323850" lvl="1">
              <a:lnSpc>
                <a:spcPts val="4200"/>
              </a:lnSpc>
              <a:buAutoNum type="arabicPeriod" startAt="1"/>
            </a:pPr>
            <a:r>
              <a:rPr lang="en-US" sz="3000" spc="378">
                <a:solidFill>
                  <a:srgbClr val="FFFFFF"/>
                </a:solidFill>
                <a:latin typeface="Arimo"/>
                <a:ea typeface="Arimo"/>
                <a:cs typeface="Arimo"/>
                <a:sym typeface="Arimo"/>
              </a:rPr>
              <a:t>AI-Based Anomaly Detection for Real-Time Cybersecurity(</a:t>
            </a:r>
            <a:r>
              <a:rPr lang="en-US" sz="3000" spc="378" u="sng">
                <a:solidFill>
                  <a:srgbClr val="FFFFFF"/>
                </a:solidFill>
                <a:latin typeface="Arimo"/>
                <a:ea typeface="Arimo"/>
                <a:cs typeface="Arimo"/>
                <a:sym typeface="Arimo"/>
                <a:hlinkClick r:id="rId6" tooltip="https://tinyurl.com/ytf6s9wj"/>
              </a:rPr>
              <a:t>https://tinyurl.com/ytf6s9w</a:t>
            </a:r>
            <a:r>
              <a:rPr lang="en-US" sz="3000" spc="378">
                <a:solidFill>
                  <a:srgbClr val="FFFFFF"/>
                </a:solidFill>
                <a:latin typeface="Arimo"/>
                <a:ea typeface="Arimo"/>
                <a:cs typeface="Arimo"/>
                <a:sym typeface="Arimo"/>
              </a:rPr>
              <a:t>j )</a:t>
            </a:r>
          </a:p>
          <a:p>
            <a:pPr algn="l" marL="647700" indent="-323850" lvl="1">
              <a:lnSpc>
                <a:spcPts val="4200"/>
              </a:lnSpc>
              <a:buAutoNum type="arabicPeriod" startAt="1"/>
            </a:pPr>
            <a:r>
              <a:rPr lang="en-US" sz="3000" spc="378">
                <a:solidFill>
                  <a:srgbClr val="FFFFFF"/>
                </a:solidFill>
                <a:latin typeface="Arimo"/>
                <a:ea typeface="Arimo"/>
                <a:cs typeface="Arimo"/>
                <a:sym typeface="Arimo"/>
              </a:rPr>
              <a:t>AI and Cyber-Security: Enhancing Threat Detection and Response with Machine Learning(</a:t>
            </a:r>
            <a:r>
              <a:rPr lang="en-US" sz="3000" spc="378" u="sng">
                <a:solidFill>
                  <a:srgbClr val="FFFFFF"/>
                </a:solidFill>
                <a:latin typeface="Arimo"/>
                <a:ea typeface="Arimo"/>
                <a:cs typeface="Arimo"/>
                <a:sym typeface="Arimo"/>
                <a:hlinkClick r:id="rId7" tooltip="https://tinyurl.com/8aryztus"/>
              </a:rPr>
              <a:t>https://tinyurl.com/8aryztus</a:t>
            </a:r>
            <a:r>
              <a:rPr lang="en-US" sz="3000" spc="378">
                <a:solidFill>
                  <a:srgbClr val="FFFFFF"/>
                </a:solidFill>
                <a:latin typeface="Arimo"/>
                <a:ea typeface="Arimo"/>
                <a:cs typeface="Arimo"/>
                <a:sym typeface="Arimo"/>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11996079" y="2182140"/>
            <a:ext cx="18387059" cy="3515099"/>
            <a:chOff x="0" y="0"/>
            <a:chExt cx="4842682" cy="925787"/>
          </a:xfrm>
        </p:grpSpPr>
        <p:sp>
          <p:nvSpPr>
            <p:cNvPr name="Freeform 7" id="7"/>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8" id="8"/>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9" id="9"/>
          <p:cNvGrpSpPr/>
          <p:nvPr/>
        </p:nvGrpSpPr>
        <p:grpSpPr>
          <a:xfrm rot="0">
            <a:off x="1845362" y="4661561"/>
            <a:ext cx="6397172" cy="4061629"/>
            <a:chOff x="0" y="0"/>
            <a:chExt cx="991089" cy="629253"/>
          </a:xfrm>
        </p:grpSpPr>
        <p:sp>
          <p:nvSpPr>
            <p:cNvPr name="Freeform 10" id="10"/>
            <p:cNvSpPr/>
            <p:nvPr/>
          </p:nvSpPr>
          <p:spPr>
            <a:xfrm flipH="false" flipV="false" rot="0">
              <a:off x="0" y="0"/>
              <a:ext cx="991089" cy="629253"/>
            </a:xfrm>
            <a:custGeom>
              <a:avLst/>
              <a:gdLst/>
              <a:ahLst/>
              <a:cxnLst/>
              <a:rect r="r" b="b" t="t" l="l"/>
              <a:pathLst>
                <a:path h="629253" w="991089">
                  <a:moveTo>
                    <a:pt x="0" y="0"/>
                  </a:moveTo>
                  <a:lnTo>
                    <a:pt x="991089" y="0"/>
                  </a:lnTo>
                  <a:lnTo>
                    <a:pt x="991089" y="629253"/>
                  </a:lnTo>
                  <a:lnTo>
                    <a:pt x="0" y="629253"/>
                  </a:lnTo>
                  <a:close/>
                </a:path>
              </a:pathLst>
            </a:custGeom>
            <a:blipFill>
              <a:blip r:embed="rId3"/>
              <a:stretch>
                <a:fillRect l="0" t="-2468" r="0" b="-2468"/>
              </a:stretch>
            </a:blipFill>
            <a:ln w="38100" cap="sq">
              <a:gradFill>
                <a:gsLst>
                  <a:gs pos="0">
                    <a:srgbClr val="45DEEF">
                      <a:alpha val="100000"/>
                    </a:srgbClr>
                  </a:gs>
                  <a:gs pos="100000">
                    <a:srgbClr val="0074AD">
                      <a:alpha val="6500"/>
                    </a:srgbClr>
                  </a:gs>
                </a:gsLst>
                <a:lin ang="0"/>
              </a:gradFill>
              <a:prstDash val="solid"/>
              <a:miter/>
            </a:ln>
          </p:spPr>
        </p:sp>
      </p:grpSp>
      <p:sp>
        <p:nvSpPr>
          <p:cNvPr name="TextBox 11" id="11"/>
          <p:cNvSpPr txBox="true"/>
          <p:nvPr/>
        </p:nvSpPr>
        <p:spPr>
          <a:xfrm rot="0">
            <a:off x="16656616" y="9872467"/>
            <a:ext cx="1205367" cy="192958"/>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2</a:t>
            </a:r>
          </a:p>
        </p:txBody>
      </p:sp>
      <p:sp>
        <p:nvSpPr>
          <p:cNvPr name="TextBox 12" id="12"/>
          <p:cNvSpPr txBox="true"/>
          <p:nvPr/>
        </p:nvSpPr>
        <p:spPr>
          <a:xfrm rot="0">
            <a:off x="1845362" y="2840654"/>
            <a:ext cx="7068313" cy="2302800"/>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WHAT IS DOT SENTINEL ?</a:t>
            </a:r>
          </a:p>
        </p:txBody>
      </p:sp>
      <p:sp>
        <p:nvSpPr>
          <p:cNvPr name="TextBox 13" id="13"/>
          <p:cNvSpPr txBox="true"/>
          <p:nvPr/>
        </p:nvSpPr>
        <p:spPr>
          <a:xfrm rot="0">
            <a:off x="9468359" y="1899812"/>
            <a:ext cx="8182958" cy="5599356"/>
          </a:xfrm>
          <a:prstGeom prst="rect">
            <a:avLst/>
          </a:prstGeom>
        </p:spPr>
        <p:txBody>
          <a:bodyPr anchor="t" rtlCol="false" tIns="0" lIns="0" bIns="0" rIns="0">
            <a:spAutoFit/>
          </a:bodyPr>
          <a:lstStyle/>
          <a:p>
            <a:pPr algn="l">
              <a:lnSpc>
                <a:spcPts val="3224"/>
              </a:lnSpc>
              <a:spcBef>
                <a:spcPct val="0"/>
              </a:spcBef>
            </a:pPr>
            <a:r>
              <a:rPr lang="en-US" sz="2302">
                <a:solidFill>
                  <a:srgbClr val="FFFFFF"/>
                </a:solidFill>
                <a:latin typeface="Raleway"/>
                <a:ea typeface="Raleway"/>
                <a:cs typeface="Raleway"/>
                <a:sym typeface="Raleway"/>
              </a:rPr>
              <a:t>Dot Sentinel AI is an innovative cybersecurity dashboard designed to simplify the analysis of .PCAP log files using agentic AI, enabling rapid detection of network threats like malware, unauthorized access, or anomalies. It autonomously processes complex packet data, generating clear, user-friendly reports with intuitive visualizations that cater to both technical and non-technical users. The platform provides prioritized, actionable recommendations—such as blocking malicious IPs or updating protocols—to resolve identified issues efficiently. With scalable, secure processing, Packet Sentinel AI empowers organizations to strengthen their cybersecurity posture, reduce response times, and protect critical assets effectively.</a:t>
            </a:r>
          </a:p>
          <a:p>
            <a:pPr algn="l">
              <a:lnSpc>
                <a:spcPts val="3224"/>
              </a:lnSpc>
              <a:spcBef>
                <a:spcPct val="0"/>
              </a:spcBef>
            </a:pPr>
          </a:p>
        </p:txBody>
      </p:sp>
      <p:grpSp>
        <p:nvGrpSpPr>
          <p:cNvPr name="Group 14" id="14"/>
          <p:cNvGrpSpPr/>
          <p:nvPr/>
        </p:nvGrpSpPr>
        <p:grpSpPr>
          <a:xfrm rot="0">
            <a:off x="9468359" y="7607579"/>
            <a:ext cx="2468532" cy="313375"/>
            <a:chOff x="0" y="0"/>
            <a:chExt cx="650148" cy="82535"/>
          </a:xfrm>
        </p:grpSpPr>
        <p:sp>
          <p:nvSpPr>
            <p:cNvPr name="Freeform 15" id="15"/>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16" id="16"/>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10878633" y="2182140"/>
            <a:ext cx="21757266" cy="7076160"/>
            <a:chOff x="0" y="0"/>
            <a:chExt cx="5730309" cy="1863680"/>
          </a:xfrm>
        </p:grpSpPr>
        <p:sp>
          <p:nvSpPr>
            <p:cNvPr name="Freeform 7" id="7"/>
            <p:cNvSpPr/>
            <p:nvPr/>
          </p:nvSpPr>
          <p:spPr>
            <a:xfrm flipH="false" flipV="false" rot="0">
              <a:off x="0" y="0"/>
              <a:ext cx="5730309" cy="1863680"/>
            </a:xfrm>
            <a:custGeom>
              <a:avLst/>
              <a:gdLst/>
              <a:ahLst/>
              <a:cxnLst/>
              <a:rect r="r" b="b" t="t" l="l"/>
              <a:pathLst>
                <a:path h="1863680" w="5730309">
                  <a:moveTo>
                    <a:pt x="0" y="0"/>
                  </a:moveTo>
                  <a:lnTo>
                    <a:pt x="5730309" y="0"/>
                  </a:lnTo>
                  <a:lnTo>
                    <a:pt x="5730309" y="1863680"/>
                  </a:lnTo>
                  <a:lnTo>
                    <a:pt x="0" y="1863680"/>
                  </a:lnTo>
                  <a:close/>
                </a:path>
              </a:pathLst>
            </a:custGeom>
            <a:gradFill rotWithShape="true">
              <a:gsLst>
                <a:gs pos="0">
                  <a:srgbClr val="45DEEF">
                    <a:alpha val="100000"/>
                  </a:srgbClr>
                </a:gs>
                <a:gs pos="100000">
                  <a:srgbClr val="0074AD">
                    <a:alpha val="6500"/>
                  </a:srgbClr>
                </a:gs>
              </a:gsLst>
              <a:lin ang="0"/>
            </a:gradFill>
          </p:spPr>
        </p:sp>
        <p:sp>
          <p:nvSpPr>
            <p:cNvPr name="TextBox 8" id="8"/>
            <p:cNvSpPr txBox="true"/>
            <p:nvPr/>
          </p:nvSpPr>
          <p:spPr>
            <a:xfrm>
              <a:off x="0" y="38100"/>
              <a:ext cx="5730309" cy="1825580"/>
            </a:xfrm>
            <a:prstGeom prst="rect">
              <a:avLst/>
            </a:prstGeom>
          </p:spPr>
          <p:txBody>
            <a:bodyPr anchor="ctr" rtlCol="false" tIns="50800" lIns="50800" bIns="50800" rIns="50800"/>
            <a:lstStyle/>
            <a:p>
              <a:pPr algn="ctr">
                <a:lnSpc>
                  <a:spcPts val="2473"/>
                </a:lnSpc>
              </a:pPr>
            </a:p>
          </p:txBody>
        </p:sp>
      </p:grpSp>
      <p:grpSp>
        <p:nvGrpSpPr>
          <p:cNvPr name="Group 9" id="9"/>
          <p:cNvGrpSpPr/>
          <p:nvPr/>
        </p:nvGrpSpPr>
        <p:grpSpPr>
          <a:xfrm rot="0">
            <a:off x="10703475" y="2881388"/>
            <a:ext cx="2949173" cy="2582973"/>
            <a:chOff x="0" y="0"/>
            <a:chExt cx="812800" cy="711874"/>
          </a:xfrm>
        </p:grpSpPr>
        <p:sp>
          <p:nvSpPr>
            <p:cNvPr name="Freeform 10" id="10"/>
            <p:cNvSpPr/>
            <p:nvPr/>
          </p:nvSpPr>
          <p:spPr>
            <a:xfrm flipH="false" flipV="false" rot="0">
              <a:off x="0" y="0"/>
              <a:ext cx="812800" cy="711874"/>
            </a:xfrm>
            <a:custGeom>
              <a:avLst/>
              <a:gdLst/>
              <a:ahLst/>
              <a:cxnLst/>
              <a:rect r="r" b="b" t="t" l="l"/>
              <a:pathLst>
                <a:path h="711874" w="812800">
                  <a:moveTo>
                    <a:pt x="0" y="0"/>
                  </a:moveTo>
                  <a:lnTo>
                    <a:pt x="812800" y="0"/>
                  </a:lnTo>
                  <a:lnTo>
                    <a:pt x="812800" y="711874"/>
                  </a:lnTo>
                  <a:lnTo>
                    <a:pt x="0" y="711874"/>
                  </a:lnTo>
                  <a:close/>
                </a:path>
              </a:pathLst>
            </a:custGeom>
            <a:blipFill>
              <a:blip r:embed="rId3"/>
              <a:stretch>
                <a:fillRect l="-15728" t="0" r="-15728"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1" id="11"/>
          <p:cNvGrpSpPr/>
          <p:nvPr/>
        </p:nvGrpSpPr>
        <p:grpSpPr>
          <a:xfrm rot="0">
            <a:off x="14075213" y="2881388"/>
            <a:ext cx="2949173" cy="2582973"/>
            <a:chOff x="0" y="0"/>
            <a:chExt cx="812800" cy="711874"/>
          </a:xfrm>
        </p:grpSpPr>
        <p:sp>
          <p:nvSpPr>
            <p:cNvPr name="Freeform 12" id="12"/>
            <p:cNvSpPr/>
            <p:nvPr/>
          </p:nvSpPr>
          <p:spPr>
            <a:xfrm flipH="false" flipV="false" rot="0">
              <a:off x="0" y="0"/>
              <a:ext cx="812800" cy="711874"/>
            </a:xfrm>
            <a:custGeom>
              <a:avLst/>
              <a:gdLst/>
              <a:ahLst/>
              <a:cxnLst/>
              <a:rect r="r" b="b" t="t" l="l"/>
              <a:pathLst>
                <a:path h="711874" w="812800">
                  <a:moveTo>
                    <a:pt x="0" y="0"/>
                  </a:moveTo>
                  <a:lnTo>
                    <a:pt x="812800" y="0"/>
                  </a:lnTo>
                  <a:lnTo>
                    <a:pt x="812800" y="711874"/>
                  </a:lnTo>
                  <a:lnTo>
                    <a:pt x="0" y="711874"/>
                  </a:lnTo>
                  <a:close/>
                </a:path>
              </a:pathLst>
            </a:custGeom>
            <a:blipFill>
              <a:blip r:embed="rId4"/>
              <a:stretch>
                <a:fillRect l="0" t="-35686" r="0" b="-35686"/>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3" id="13"/>
          <p:cNvGrpSpPr/>
          <p:nvPr/>
        </p:nvGrpSpPr>
        <p:grpSpPr>
          <a:xfrm rot="0">
            <a:off x="10653679" y="5694177"/>
            <a:ext cx="2949173" cy="2582973"/>
            <a:chOff x="0" y="0"/>
            <a:chExt cx="812800" cy="711874"/>
          </a:xfrm>
        </p:grpSpPr>
        <p:sp>
          <p:nvSpPr>
            <p:cNvPr name="Freeform 14" id="14"/>
            <p:cNvSpPr/>
            <p:nvPr/>
          </p:nvSpPr>
          <p:spPr>
            <a:xfrm flipH="false" flipV="false" rot="0">
              <a:off x="0" y="0"/>
              <a:ext cx="812800" cy="711874"/>
            </a:xfrm>
            <a:custGeom>
              <a:avLst/>
              <a:gdLst/>
              <a:ahLst/>
              <a:cxnLst/>
              <a:rect r="r" b="b" t="t" l="l"/>
              <a:pathLst>
                <a:path h="711874" w="812800">
                  <a:moveTo>
                    <a:pt x="0" y="0"/>
                  </a:moveTo>
                  <a:lnTo>
                    <a:pt x="812800" y="0"/>
                  </a:lnTo>
                  <a:lnTo>
                    <a:pt x="812800" y="711874"/>
                  </a:lnTo>
                  <a:lnTo>
                    <a:pt x="0" y="711874"/>
                  </a:lnTo>
                  <a:close/>
                </a:path>
              </a:pathLst>
            </a:custGeom>
            <a:blipFill>
              <a:blip r:embed="rId5"/>
              <a:stretch>
                <a:fillRect l="-15728" t="0" r="-15728" b="0"/>
              </a:stretch>
            </a:blipFill>
            <a:ln w="38100" cap="sq">
              <a:gradFill>
                <a:gsLst>
                  <a:gs pos="0">
                    <a:srgbClr val="45DEEF">
                      <a:alpha val="100000"/>
                    </a:srgbClr>
                  </a:gs>
                  <a:gs pos="100000">
                    <a:srgbClr val="0074AD">
                      <a:alpha val="6500"/>
                    </a:srgbClr>
                  </a:gs>
                </a:gsLst>
                <a:lin ang="0"/>
              </a:gradFill>
              <a:prstDash val="solid"/>
              <a:miter/>
            </a:ln>
          </p:spPr>
        </p:sp>
      </p:grpSp>
      <p:grpSp>
        <p:nvGrpSpPr>
          <p:cNvPr name="Group 15" id="15"/>
          <p:cNvGrpSpPr/>
          <p:nvPr/>
        </p:nvGrpSpPr>
        <p:grpSpPr>
          <a:xfrm rot="0">
            <a:off x="14025417" y="5694177"/>
            <a:ext cx="2949173" cy="2582973"/>
            <a:chOff x="0" y="0"/>
            <a:chExt cx="812800" cy="711874"/>
          </a:xfrm>
        </p:grpSpPr>
        <p:sp>
          <p:nvSpPr>
            <p:cNvPr name="Freeform 16" id="16"/>
            <p:cNvSpPr/>
            <p:nvPr/>
          </p:nvSpPr>
          <p:spPr>
            <a:xfrm flipH="false" flipV="false" rot="0">
              <a:off x="0" y="0"/>
              <a:ext cx="812800" cy="711874"/>
            </a:xfrm>
            <a:custGeom>
              <a:avLst/>
              <a:gdLst/>
              <a:ahLst/>
              <a:cxnLst/>
              <a:rect r="r" b="b" t="t" l="l"/>
              <a:pathLst>
                <a:path h="711874" w="812800">
                  <a:moveTo>
                    <a:pt x="0" y="0"/>
                  </a:moveTo>
                  <a:lnTo>
                    <a:pt x="812800" y="0"/>
                  </a:lnTo>
                  <a:lnTo>
                    <a:pt x="812800" y="711874"/>
                  </a:lnTo>
                  <a:lnTo>
                    <a:pt x="0" y="711874"/>
                  </a:lnTo>
                  <a:close/>
                </a:path>
              </a:pathLst>
            </a:custGeom>
            <a:blipFill>
              <a:blip r:embed="rId6"/>
              <a:stretch>
                <a:fillRect l="-15728" t="0" r="-15728"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7" id="17"/>
          <p:cNvSpPr txBox="true"/>
          <p:nvPr/>
        </p:nvSpPr>
        <p:spPr>
          <a:xfrm rot="0">
            <a:off x="16656616" y="9872467"/>
            <a:ext cx="1205367" cy="192958"/>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3</a:t>
            </a:r>
          </a:p>
        </p:txBody>
      </p:sp>
      <p:sp>
        <p:nvSpPr>
          <p:cNvPr name="TextBox 18" id="18"/>
          <p:cNvSpPr txBox="true"/>
          <p:nvPr/>
        </p:nvSpPr>
        <p:spPr>
          <a:xfrm rot="0">
            <a:off x="1028700" y="578589"/>
            <a:ext cx="7882115" cy="2302800"/>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PROBLEM STATEMENT</a:t>
            </a:r>
          </a:p>
        </p:txBody>
      </p:sp>
      <p:sp>
        <p:nvSpPr>
          <p:cNvPr name="TextBox 19" id="19"/>
          <p:cNvSpPr txBox="true"/>
          <p:nvPr/>
        </p:nvSpPr>
        <p:spPr>
          <a:xfrm rot="0">
            <a:off x="334964" y="3080523"/>
            <a:ext cx="9259130" cy="5855600"/>
          </a:xfrm>
          <a:prstGeom prst="rect">
            <a:avLst/>
          </a:prstGeom>
        </p:spPr>
        <p:txBody>
          <a:bodyPr anchor="t" rtlCol="false" tIns="0" lIns="0" bIns="0" rIns="0">
            <a:spAutoFit/>
          </a:bodyPr>
          <a:lstStyle/>
          <a:p>
            <a:pPr algn="l">
              <a:lnSpc>
                <a:spcPts val="2759"/>
              </a:lnSpc>
            </a:pPr>
            <a:r>
              <a:rPr lang="en-US" sz="1971">
                <a:solidFill>
                  <a:srgbClr val="FFFFFF"/>
                </a:solidFill>
                <a:latin typeface="Raleway"/>
                <a:ea typeface="Raleway"/>
                <a:cs typeface="Raleway"/>
                <a:sym typeface="Raleway"/>
              </a:rPr>
              <a:t>Network security teams encounter significant obstacles when analyzing .PCAP (Packet Capture) log files to detect cybersecurity threats, such as malware, unauthorized access, or network anomalies. These files, often large and complex, demand specialized expertise and time-intensive manual analysis, which can lead to delays or errors in identifying critical issues. Current tools frequently produce technical outputs that are challenging for non-expert users to interpret, hindering effective decision-making. Moreover, many solutions fail to offer clear, prioritized recommendations for resolving detected threats, leaving organizations vulnerable to persistent risks. </a:t>
            </a:r>
          </a:p>
          <a:p>
            <a:pPr algn="l">
              <a:lnSpc>
                <a:spcPts val="2759"/>
              </a:lnSpc>
            </a:pPr>
          </a:p>
          <a:p>
            <a:pPr algn="l">
              <a:lnSpc>
                <a:spcPts val="2759"/>
              </a:lnSpc>
              <a:spcBef>
                <a:spcPct val="0"/>
              </a:spcBef>
            </a:pPr>
            <a:r>
              <a:rPr lang="en-US" sz="1971">
                <a:solidFill>
                  <a:srgbClr val="FFFFFF"/>
                </a:solidFill>
                <a:latin typeface="Raleway"/>
                <a:ea typeface="Raleway"/>
                <a:cs typeface="Raleway"/>
                <a:sym typeface="Raleway"/>
              </a:rPr>
              <a:t>DOT Sentinel AI aims to address these challenges by leveraging agentic AI to autonomously analyze .PCAP files, delivering user-friendly, jargon-free reports that highlight threats and anomalies with clear visualizations. The dashboard will provide actionable, prioritized mitigation strategies—such as updating protocols, blocking malicious IPs, or isolating compromised devices—tailored to users of varying expertise levels. By automating analysis, simplifying outputs, and ensuring scalable, secure processing,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3370565" y="0"/>
            <a:ext cx="28353708" cy="2929007"/>
            <a:chOff x="0" y="0"/>
            <a:chExt cx="7467643" cy="771426"/>
          </a:xfrm>
        </p:grpSpPr>
        <p:sp>
          <p:nvSpPr>
            <p:cNvPr name="Freeform 7" id="7"/>
            <p:cNvSpPr/>
            <p:nvPr/>
          </p:nvSpPr>
          <p:spPr>
            <a:xfrm flipH="false" flipV="false" rot="0">
              <a:off x="0" y="0"/>
              <a:ext cx="7467643" cy="771426"/>
            </a:xfrm>
            <a:custGeom>
              <a:avLst/>
              <a:gdLst/>
              <a:ahLst/>
              <a:cxnLst/>
              <a:rect r="r" b="b" t="t" l="l"/>
              <a:pathLst>
                <a:path h="771426" w="7467643">
                  <a:moveTo>
                    <a:pt x="0" y="0"/>
                  </a:moveTo>
                  <a:lnTo>
                    <a:pt x="7467643" y="0"/>
                  </a:lnTo>
                  <a:lnTo>
                    <a:pt x="7467643" y="771426"/>
                  </a:lnTo>
                  <a:lnTo>
                    <a:pt x="0" y="771426"/>
                  </a:lnTo>
                  <a:close/>
                </a:path>
              </a:pathLst>
            </a:custGeom>
            <a:gradFill rotWithShape="true">
              <a:gsLst>
                <a:gs pos="0">
                  <a:srgbClr val="45DEEF">
                    <a:alpha val="100000"/>
                  </a:srgbClr>
                </a:gs>
                <a:gs pos="100000">
                  <a:srgbClr val="0074AD">
                    <a:alpha val="6500"/>
                  </a:srgbClr>
                </a:gs>
              </a:gsLst>
              <a:lin ang="0"/>
            </a:gradFill>
          </p:spPr>
        </p:sp>
        <p:sp>
          <p:nvSpPr>
            <p:cNvPr name="TextBox 8" id="8"/>
            <p:cNvSpPr txBox="true"/>
            <p:nvPr/>
          </p:nvSpPr>
          <p:spPr>
            <a:xfrm>
              <a:off x="0" y="38100"/>
              <a:ext cx="7467643" cy="733326"/>
            </a:xfrm>
            <a:prstGeom prst="rect">
              <a:avLst/>
            </a:prstGeom>
          </p:spPr>
          <p:txBody>
            <a:bodyPr anchor="ctr" rtlCol="false" tIns="50800" lIns="50800" bIns="50800" rIns="50800"/>
            <a:lstStyle/>
            <a:p>
              <a:pPr algn="ctr">
                <a:lnSpc>
                  <a:spcPts val="2473"/>
                </a:lnSpc>
              </a:pPr>
            </a:p>
          </p:txBody>
        </p:sp>
      </p:grpSp>
      <p:sp>
        <p:nvSpPr>
          <p:cNvPr name="TextBox 9" id="9"/>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4</a:t>
            </a:r>
          </a:p>
        </p:txBody>
      </p:sp>
      <p:sp>
        <p:nvSpPr>
          <p:cNvPr name="TextBox 10" id="10"/>
          <p:cNvSpPr txBox="true"/>
          <p:nvPr/>
        </p:nvSpPr>
        <p:spPr>
          <a:xfrm rot="0">
            <a:off x="476939" y="838804"/>
            <a:ext cx="10899278" cy="1384749"/>
          </a:xfrm>
          <a:prstGeom prst="rect">
            <a:avLst/>
          </a:prstGeom>
        </p:spPr>
        <p:txBody>
          <a:bodyPr anchor="t" rtlCol="false" tIns="0" lIns="0" bIns="0" rIns="0">
            <a:spAutoFit/>
          </a:bodyPr>
          <a:lstStyle/>
          <a:p>
            <a:pPr algn="l">
              <a:lnSpc>
                <a:spcPts val="10632"/>
              </a:lnSpc>
              <a:spcBef>
                <a:spcPct val="0"/>
              </a:spcBef>
            </a:pPr>
            <a:r>
              <a:rPr lang="en-US" sz="10030">
                <a:solidFill>
                  <a:srgbClr val="FFFFFF"/>
                </a:solidFill>
                <a:latin typeface="Anton"/>
                <a:ea typeface="Anton"/>
                <a:cs typeface="Anton"/>
                <a:sym typeface="Anton"/>
              </a:rPr>
              <a:t>OBJECTIVES</a:t>
            </a:r>
          </a:p>
        </p:txBody>
      </p:sp>
      <p:grpSp>
        <p:nvGrpSpPr>
          <p:cNvPr name="Group 11" id="11"/>
          <p:cNvGrpSpPr/>
          <p:nvPr/>
        </p:nvGrpSpPr>
        <p:grpSpPr>
          <a:xfrm rot="0">
            <a:off x="8418335" y="0"/>
            <a:ext cx="14457354" cy="2929007"/>
            <a:chOff x="0" y="0"/>
            <a:chExt cx="2239822" cy="453780"/>
          </a:xfrm>
        </p:grpSpPr>
        <p:sp>
          <p:nvSpPr>
            <p:cNvPr name="Freeform 12" id="12"/>
            <p:cNvSpPr/>
            <p:nvPr/>
          </p:nvSpPr>
          <p:spPr>
            <a:xfrm flipH="true" flipV="false" rot="0">
              <a:off x="0" y="0"/>
              <a:ext cx="2239822" cy="453780"/>
            </a:xfrm>
            <a:custGeom>
              <a:avLst/>
              <a:gdLst/>
              <a:ahLst/>
              <a:cxnLst/>
              <a:rect r="r" b="b" t="t" l="l"/>
              <a:pathLst>
                <a:path h="453780" w="2239822">
                  <a:moveTo>
                    <a:pt x="2239822" y="0"/>
                  </a:moveTo>
                  <a:lnTo>
                    <a:pt x="0" y="0"/>
                  </a:lnTo>
                  <a:lnTo>
                    <a:pt x="0" y="453780"/>
                  </a:lnTo>
                  <a:lnTo>
                    <a:pt x="2239822" y="453780"/>
                  </a:lnTo>
                  <a:close/>
                </a:path>
              </a:pathLst>
            </a:custGeom>
            <a:blipFill>
              <a:blip r:embed="rId3"/>
              <a:stretch>
                <a:fillRect l="0" t="-88822" r="0" b="-88822"/>
              </a:stretch>
            </a:blipFill>
            <a:ln w="38100" cap="sq">
              <a:gradFill>
                <a:gsLst>
                  <a:gs pos="0">
                    <a:srgbClr val="45DEEF">
                      <a:alpha val="100000"/>
                    </a:srgbClr>
                  </a:gs>
                  <a:gs pos="100000">
                    <a:srgbClr val="0074AD">
                      <a:alpha val="6500"/>
                    </a:srgbClr>
                  </a:gs>
                </a:gsLst>
                <a:lin ang="0"/>
              </a:gradFill>
              <a:prstDash val="solid"/>
              <a:miter/>
            </a:ln>
          </p:spPr>
        </p:sp>
      </p:grpSp>
      <p:sp>
        <p:nvSpPr>
          <p:cNvPr name="TextBox 13" id="13"/>
          <p:cNvSpPr txBox="true"/>
          <p:nvPr/>
        </p:nvSpPr>
        <p:spPr>
          <a:xfrm rot="0">
            <a:off x="569183" y="3236570"/>
            <a:ext cx="16848959" cy="6349414"/>
          </a:xfrm>
          <a:prstGeom prst="rect">
            <a:avLst/>
          </a:prstGeom>
        </p:spPr>
        <p:txBody>
          <a:bodyPr anchor="t" rtlCol="false" tIns="0" lIns="0" bIns="0" rIns="0">
            <a:spAutoFit/>
          </a:bodyPr>
          <a:lstStyle/>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Enhance Cyber Threat Detection</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Develop advanced methodologies</a:t>
            </a:r>
            <a:r>
              <a:rPr lang="en-US" sz="2023">
                <a:solidFill>
                  <a:srgbClr val="FFFFFF"/>
                </a:solidFill>
                <a:latin typeface="Poppins"/>
                <a:ea typeface="Poppins"/>
                <a:cs typeface="Poppins"/>
                <a:sym typeface="Poppins"/>
              </a:rPr>
              <a:t> to detect and prevent cyber threats using the latest technologies and practices in modern cybersecurity.</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Strengthen Network Security</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Implement robust security measures</a:t>
            </a:r>
            <a:r>
              <a:rPr lang="en-US" sz="2023">
                <a:solidFill>
                  <a:srgbClr val="FFFFFF"/>
                </a:solidFill>
                <a:latin typeface="Poppins"/>
                <a:ea typeface="Poppins"/>
                <a:cs typeface="Poppins"/>
                <a:sym typeface="Poppins"/>
              </a:rPr>
              <a:t> to safeguard network infrastructures from unauthorized access, malware, and other vulnerabilities.</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Promote Data Privacy and Integrity</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Ensure that sensitive data is protected</a:t>
            </a:r>
            <a:r>
              <a:rPr lang="en-US" sz="2023">
                <a:solidFill>
                  <a:srgbClr val="FFFFFF"/>
                </a:solidFill>
                <a:latin typeface="Poppins"/>
                <a:ea typeface="Poppins"/>
                <a:cs typeface="Poppins"/>
                <a:sym typeface="Poppins"/>
              </a:rPr>
              <a:t> against breaches and that its integrity is maintained through encryption and secure storage practices.</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Implement Risk Management Strategies</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Assess and manage potential cybersecurity risks</a:t>
            </a:r>
            <a:r>
              <a:rPr lang="en-US" sz="2023">
                <a:solidFill>
                  <a:srgbClr val="FFFFFF"/>
                </a:solidFill>
                <a:latin typeface="Poppins"/>
                <a:ea typeface="Poppins"/>
                <a:cs typeface="Poppins"/>
                <a:sym typeface="Poppins"/>
              </a:rPr>
              <a:t> by establishing a proactive approach to identifying and mitigating vulnerabilities.</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Develop Cybersecurity Awareness</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Educate stakeholders and users</a:t>
            </a:r>
            <a:r>
              <a:rPr lang="en-US" sz="2023">
                <a:solidFill>
                  <a:srgbClr val="FFFFFF"/>
                </a:solidFill>
                <a:latin typeface="Poppins"/>
                <a:ea typeface="Poppins"/>
                <a:cs typeface="Poppins"/>
                <a:sym typeface="Poppins"/>
              </a:rPr>
              <a:t> about best practices in cybersecurity to minimize human-related security breaches and promote a culture of security-first thinking.</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Leverage Advanced Technologies</a:t>
            </a:r>
          </a:p>
          <a:p>
            <a:pPr algn="l" marL="436783" indent="-218391" lvl="1">
              <a:lnSpc>
                <a:spcPts val="2832"/>
              </a:lnSpc>
              <a:buFont typeface="Arial"/>
              <a:buChar char="•"/>
            </a:pPr>
            <a:r>
              <a:rPr lang="en-US" b="true" sz="2023">
                <a:solidFill>
                  <a:srgbClr val="FFFFFF"/>
                </a:solidFill>
                <a:latin typeface="Poppins Bold"/>
                <a:ea typeface="Poppins Bold"/>
                <a:cs typeface="Poppins Bold"/>
                <a:sym typeface="Poppins Bold"/>
              </a:rPr>
              <a:t>Incorporate cutting-edge technologies</a:t>
            </a:r>
            <a:r>
              <a:rPr lang="en-US" sz="2023">
                <a:solidFill>
                  <a:srgbClr val="FFFFFF"/>
                </a:solidFill>
                <a:latin typeface="Poppins"/>
                <a:ea typeface="Poppins"/>
                <a:cs typeface="Poppins"/>
                <a:sym typeface="Poppins"/>
              </a:rPr>
              <a:t> such as AI, machine learning, and automation tools to improve threat analysis, incident response, and system resilience.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TextBox 6" id="6"/>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5</a:t>
            </a:r>
          </a:p>
        </p:txBody>
      </p:sp>
      <p:sp>
        <p:nvSpPr>
          <p:cNvPr name="TextBox 7" id="7"/>
          <p:cNvSpPr txBox="true"/>
          <p:nvPr/>
        </p:nvSpPr>
        <p:spPr>
          <a:xfrm rot="0">
            <a:off x="4998118" y="534292"/>
            <a:ext cx="8291765" cy="766056"/>
          </a:xfrm>
          <a:prstGeom prst="rect">
            <a:avLst/>
          </a:prstGeom>
        </p:spPr>
        <p:txBody>
          <a:bodyPr anchor="t" rtlCol="false" tIns="0" lIns="0" bIns="0" rIns="0">
            <a:spAutoFit/>
          </a:bodyPr>
          <a:lstStyle/>
          <a:p>
            <a:pPr algn="l">
              <a:lnSpc>
                <a:spcPts val="5920"/>
              </a:lnSpc>
              <a:spcBef>
                <a:spcPct val="0"/>
              </a:spcBef>
            </a:pPr>
            <a:r>
              <a:rPr lang="en-US" b="true" sz="5585">
                <a:solidFill>
                  <a:srgbClr val="FFFFFF"/>
                </a:solidFill>
                <a:latin typeface="Montserrat Bold"/>
                <a:ea typeface="Montserrat Bold"/>
                <a:cs typeface="Montserrat Bold"/>
                <a:sym typeface="Montserrat Bold"/>
              </a:rPr>
              <a:t>LITERATURE REVIEW </a:t>
            </a:r>
          </a:p>
        </p:txBody>
      </p:sp>
      <p:sp>
        <p:nvSpPr>
          <p:cNvPr name="TextBox 8" id="8"/>
          <p:cNvSpPr txBox="true"/>
          <p:nvPr/>
        </p:nvSpPr>
        <p:spPr>
          <a:xfrm rot="0">
            <a:off x="516082" y="1794910"/>
            <a:ext cx="16142266" cy="1100337"/>
          </a:xfrm>
          <a:prstGeom prst="rect">
            <a:avLst/>
          </a:prstGeom>
        </p:spPr>
        <p:txBody>
          <a:bodyPr anchor="t" rtlCol="false" tIns="0" lIns="0" bIns="0" rIns="0">
            <a:spAutoFit/>
          </a:bodyPr>
          <a:lstStyle/>
          <a:p>
            <a:pPr algn="l">
              <a:lnSpc>
                <a:spcPts val="2888"/>
              </a:lnSpc>
              <a:spcBef>
                <a:spcPct val="0"/>
              </a:spcBef>
            </a:pPr>
            <a:r>
              <a:rPr lang="en-US" sz="2724">
                <a:solidFill>
                  <a:srgbClr val="FFFFFF"/>
                </a:solidFill>
                <a:latin typeface="TT Lakes Neue"/>
                <a:ea typeface="TT Lakes Neue"/>
                <a:cs typeface="TT Lakes Neue"/>
                <a:sym typeface="TT Lakes Neue"/>
              </a:rPr>
              <a:t>This literature review examines the integration of AI-based anomaly detection and agentic AI in enhancing cybersecurity, focusing on real-time threat detection and autonomous anomaly management.</a:t>
            </a:r>
          </a:p>
        </p:txBody>
      </p:sp>
      <p:sp>
        <p:nvSpPr>
          <p:cNvPr name="TextBox 9" id="9"/>
          <p:cNvSpPr txBox="true"/>
          <p:nvPr/>
        </p:nvSpPr>
        <p:spPr>
          <a:xfrm rot="0">
            <a:off x="516082" y="3041028"/>
            <a:ext cx="17345901" cy="6802864"/>
          </a:xfrm>
          <a:prstGeom prst="rect">
            <a:avLst/>
          </a:prstGeom>
        </p:spPr>
        <p:txBody>
          <a:bodyPr anchor="t" rtlCol="false" tIns="0" lIns="0" bIns="0" rIns="0">
            <a:spAutoFit/>
          </a:bodyPr>
          <a:lstStyle/>
          <a:p>
            <a:pPr algn="l">
              <a:lnSpc>
                <a:spcPts val="3935"/>
              </a:lnSpc>
            </a:pPr>
            <a:r>
              <a:rPr lang="en-US" sz="2641">
                <a:solidFill>
                  <a:srgbClr val="FFFFFF"/>
                </a:solidFill>
                <a:latin typeface="Roboto"/>
                <a:ea typeface="Roboto"/>
                <a:cs typeface="Roboto"/>
                <a:sym typeface="Roboto"/>
              </a:rPr>
              <a:t>1. </a:t>
            </a:r>
            <a:r>
              <a:rPr lang="en-US" sz="2641">
                <a:solidFill>
                  <a:srgbClr val="FFFFFF"/>
                </a:solidFill>
                <a:latin typeface="Roboto"/>
                <a:ea typeface="Roboto"/>
                <a:cs typeface="Roboto"/>
                <a:sym typeface="Roboto"/>
              </a:rPr>
              <a:t>AI and Cyber-Security (Katiyar </a:t>
            </a:r>
            <a:r>
              <a:rPr lang="en-US" sz="2641" u="sng">
                <a:solidFill>
                  <a:srgbClr val="FFFFFF"/>
                </a:solidFill>
                <a:latin typeface="Roboto"/>
                <a:ea typeface="Roboto"/>
                <a:cs typeface="Roboto"/>
                <a:sym typeface="Roboto"/>
                <a:hlinkClick r:id="rId3" action="ppaction://hlinksldjump"/>
              </a:rPr>
              <a:t>[3]</a:t>
            </a:r>
            <a:r>
              <a:rPr lang="en-US" sz="2641">
                <a:solidFill>
                  <a:srgbClr val="FFFFFF"/>
                </a:solidFill>
                <a:latin typeface="Roboto"/>
                <a:ea typeface="Roboto"/>
                <a:cs typeface="Roboto"/>
                <a:sym typeface="Roboto"/>
              </a:rPr>
              <a:t>):</a:t>
            </a:r>
          </a:p>
          <a:p>
            <a:pPr algn="l" marL="570285" indent="-285142" lvl="1">
              <a:lnSpc>
                <a:spcPts val="3935"/>
              </a:lnSpc>
              <a:buFont typeface="Arial"/>
              <a:buChar char="•"/>
            </a:pPr>
            <a:r>
              <a:rPr lang="en-US" sz="2641">
                <a:solidFill>
                  <a:srgbClr val="FFFFFF"/>
                </a:solidFill>
                <a:latin typeface="Roboto"/>
                <a:ea typeface="Roboto"/>
                <a:cs typeface="Roboto"/>
                <a:sym typeface="Roboto"/>
              </a:rPr>
              <a:t> This article discusses using m</a:t>
            </a:r>
            <a:r>
              <a:rPr lang="en-US" sz="2641">
                <a:solidFill>
                  <a:srgbClr val="FFFFFF"/>
                </a:solidFill>
                <a:latin typeface="Roboto"/>
                <a:ea typeface="Roboto"/>
                <a:cs typeface="Roboto"/>
                <a:sym typeface="Roboto"/>
              </a:rPr>
              <a:t>achine learning models like decision trees and SVMs for threat detection and malware classification, noting their effectiveness in improving detection rates despite challenges with false positives.</a:t>
            </a:r>
          </a:p>
          <a:p>
            <a:pPr algn="l">
              <a:lnSpc>
                <a:spcPts val="3935"/>
              </a:lnSpc>
            </a:pPr>
            <a:r>
              <a:rPr lang="en-US" sz="2641">
                <a:solidFill>
                  <a:srgbClr val="FFFFFF"/>
                </a:solidFill>
                <a:latin typeface="Roboto"/>
                <a:ea typeface="Roboto"/>
                <a:cs typeface="Roboto"/>
                <a:sym typeface="Roboto"/>
              </a:rPr>
              <a:t>2. AI-Based Anomaly Detection (Goswami </a:t>
            </a:r>
            <a:r>
              <a:rPr lang="en-US" sz="2641" u="sng">
                <a:solidFill>
                  <a:srgbClr val="FFFFFF"/>
                </a:solidFill>
                <a:latin typeface="Roboto"/>
                <a:ea typeface="Roboto"/>
                <a:cs typeface="Roboto"/>
                <a:sym typeface="Roboto"/>
                <a:hlinkClick r:id="rId3" action="ppaction://hlinksldjump"/>
              </a:rPr>
              <a:t>[2]</a:t>
            </a:r>
            <a:r>
              <a:rPr lang="en-US" sz="2641">
                <a:solidFill>
                  <a:srgbClr val="FFFFFF"/>
                </a:solidFill>
                <a:latin typeface="Roboto"/>
                <a:ea typeface="Roboto"/>
                <a:cs typeface="Roboto"/>
                <a:sym typeface="Roboto"/>
              </a:rPr>
              <a:t>): </a:t>
            </a:r>
          </a:p>
          <a:p>
            <a:pPr algn="l" marL="570285" indent="-285142" lvl="1">
              <a:lnSpc>
                <a:spcPts val="3935"/>
              </a:lnSpc>
              <a:buFont typeface="Arial"/>
              <a:buChar char="•"/>
            </a:pPr>
            <a:r>
              <a:rPr lang="en-US" sz="2641">
                <a:solidFill>
                  <a:srgbClr val="FFFFFF"/>
                </a:solidFill>
                <a:latin typeface="Roboto"/>
                <a:ea typeface="Roboto"/>
                <a:cs typeface="Roboto"/>
                <a:sym typeface="Roboto"/>
              </a:rPr>
              <a:t>This paper focuses on using neural networks, SVMs, and clustering for real-time anomaly detection, highlighting a framework that achieves high accuracy but faces computational challenges.</a:t>
            </a:r>
          </a:p>
          <a:p>
            <a:pPr algn="l">
              <a:lnSpc>
                <a:spcPts val="3935"/>
              </a:lnSpc>
            </a:pPr>
            <a:r>
              <a:rPr lang="en-US" sz="2641">
                <a:solidFill>
                  <a:srgbClr val="FFFFFF"/>
                </a:solidFill>
                <a:latin typeface="Roboto"/>
                <a:ea typeface="Roboto"/>
                <a:cs typeface="Roboto"/>
                <a:sym typeface="Roboto"/>
              </a:rPr>
              <a:t>3. Agentic AI for Anomaly Management (Barenji </a:t>
            </a:r>
            <a:r>
              <a:rPr lang="en-US" sz="2641" u="sng">
                <a:solidFill>
                  <a:srgbClr val="FFFFFF"/>
                </a:solidFill>
                <a:latin typeface="Roboto"/>
                <a:ea typeface="Roboto"/>
                <a:cs typeface="Roboto"/>
                <a:sym typeface="Roboto"/>
                <a:hlinkClick r:id="rId3" action="ppaction://hlinksldjump"/>
              </a:rPr>
              <a:t>[1]</a:t>
            </a:r>
            <a:r>
              <a:rPr lang="en-US" sz="2641">
                <a:solidFill>
                  <a:srgbClr val="FFFFFF"/>
                </a:solidFill>
                <a:latin typeface="Roboto"/>
                <a:ea typeface="Roboto"/>
                <a:cs typeface="Roboto"/>
                <a:sym typeface="Roboto"/>
              </a:rPr>
              <a:t>):</a:t>
            </a:r>
          </a:p>
          <a:p>
            <a:pPr algn="l" marL="570285" indent="-285142" lvl="1">
              <a:lnSpc>
                <a:spcPts val="3935"/>
              </a:lnSpc>
              <a:buFont typeface="Arial"/>
              <a:buChar char="•"/>
            </a:pPr>
            <a:r>
              <a:rPr lang="en-US" sz="2641">
                <a:solidFill>
                  <a:srgbClr val="FFFFFF"/>
                </a:solidFill>
                <a:latin typeface="Roboto"/>
                <a:ea typeface="Roboto"/>
                <a:cs typeface="Roboto"/>
                <a:sym typeface="Roboto"/>
              </a:rPr>
              <a:t>This narrative review examines how agentic AI and large language models (LLMs) provide adaptable, autonomous anomaly detection and intervention by analyzing multiple data sources.</a:t>
            </a:r>
          </a:p>
          <a:p>
            <a:pPr algn="l">
              <a:lnSpc>
                <a:spcPts val="3935"/>
              </a:lnSpc>
            </a:pPr>
            <a:r>
              <a:rPr lang="en-US" sz="2641">
                <a:solidFill>
                  <a:srgbClr val="FFFFFF"/>
                </a:solidFill>
                <a:latin typeface="Roboto"/>
                <a:ea typeface="Roboto"/>
                <a:cs typeface="Roboto"/>
                <a:sym typeface="Roboto"/>
              </a:rPr>
              <a:t>Conclusion : </a:t>
            </a:r>
          </a:p>
          <a:p>
            <a:pPr algn="l">
              <a:lnSpc>
                <a:spcPts val="3935"/>
              </a:lnSpc>
            </a:pPr>
            <a:r>
              <a:rPr lang="en-US" sz="2641">
                <a:solidFill>
                  <a:srgbClr val="FFFFFF"/>
                </a:solidFill>
                <a:latin typeface="Roboto"/>
                <a:ea typeface="Roboto"/>
                <a:cs typeface="Roboto"/>
                <a:sym typeface="Roboto"/>
              </a:rPr>
              <a:t>The research by Katiyar, Goswami, and Barenji highlights how AI has advanced cybersecurity by moving from traditional anomaly detection to more autonomous and adaptive threat management with Agentic AI.</a:t>
            </a:r>
          </a:p>
          <a:p>
            <a:pPr algn="l">
              <a:lnSpc>
                <a:spcPts val="2799"/>
              </a:lnSpc>
            </a:pPr>
          </a:p>
        </p:txBody>
      </p:sp>
      <p:sp>
        <p:nvSpPr>
          <p:cNvPr name="Freeform 10" id="10"/>
          <p:cNvSpPr/>
          <p:nvPr/>
        </p:nvSpPr>
        <p:spPr>
          <a:xfrm flipH="false" flipV="false" rot="0">
            <a:off x="516082" y="589073"/>
            <a:ext cx="580294" cy="580294"/>
          </a:xfrm>
          <a:custGeom>
            <a:avLst/>
            <a:gdLst/>
            <a:ahLst/>
            <a:cxnLst/>
            <a:rect r="r" b="b" t="t" l="l"/>
            <a:pathLst>
              <a:path h="580294" w="580294">
                <a:moveTo>
                  <a:pt x="0" y="0"/>
                </a:moveTo>
                <a:lnTo>
                  <a:pt x="580295" y="0"/>
                </a:lnTo>
                <a:lnTo>
                  <a:pt x="580295" y="580294"/>
                </a:lnTo>
                <a:lnTo>
                  <a:pt x="0" y="580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TextBox 6" id="6"/>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6</a:t>
            </a:r>
          </a:p>
        </p:txBody>
      </p:sp>
      <p:sp>
        <p:nvSpPr>
          <p:cNvPr name="TextBox 7" id="7"/>
          <p:cNvSpPr txBox="true"/>
          <p:nvPr/>
        </p:nvSpPr>
        <p:spPr>
          <a:xfrm rot="0">
            <a:off x="1028700" y="2364240"/>
            <a:ext cx="16389442" cy="5606146"/>
          </a:xfrm>
          <a:prstGeom prst="rect">
            <a:avLst/>
          </a:prstGeom>
        </p:spPr>
        <p:txBody>
          <a:bodyPr anchor="t" rtlCol="false" tIns="0" lIns="0" bIns="0" rIns="0">
            <a:spAutoFit/>
          </a:bodyPr>
          <a:lstStyle/>
          <a:p>
            <a:pPr algn="just" marL="644429" indent="-322215" lvl="1">
              <a:lnSpc>
                <a:spcPts val="3163"/>
              </a:lnSpc>
              <a:buFont typeface="Arial"/>
              <a:buChar char="•"/>
            </a:pPr>
            <a:r>
              <a:rPr lang="en-US" sz="2984">
                <a:solidFill>
                  <a:srgbClr val="FFFFFF"/>
                </a:solidFill>
                <a:latin typeface="TT Lakes Neue"/>
                <a:ea typeface="TT Lakes Neue"/>
                <a:cs typeface="TT Lakes Neue"/>
                <a:sym typeface="TT Lakes Neue"/>
              </a:rPr>
              <a:t>Unlike Katiyar </a:t>
            </a:r>
            <a:r>
              <a:rPr lang="en-US" sz="2984" u="sng">
                <a:solidFill>
                  <a:srgbClr val="FFFFFF"/>
                </a:solidFill>
                <a:latin typeface="TT Lakes Neue"/>
                <a:ea typeface="TT Lakes Neue"/>
                <a:cs typeface="TT Lakes Neue"/>
                <a:sym typeface="TT Lakes Neue"/>
                <a:hlinkClick r:id="rId3" action="ppaction://hlinksldjump"/>
              </a:rPr>
              <a:t>[3]</a:t>
            </a:r>
            <a:r>
              <a:rPr lang="en-US" sz="2984">
                <a:solidFill>
                  <a:srgbClr val="FFFFFF"/>
                </a:solidFill>
                <a:latin typeface="TT Lakes Neue"/>
                <a:ea typeface="TT Lakes Neue"/>
                <a:cs typeface="TT Lakes Neue"/>
                <a:sym typeface="TT Lakes Neue"/>
              </a:rPr>
              <a:t> and Goswami [</a:t>
            </a:r>
            <a:r>
              <a:rPr lang="en-US" sz="2984" u="sng">
                <a:solidFill>
                  <a:srgbClr val="FFFFFF"/>
                </a:solidFill>
                <a:latin typeface="TT Lakes Neue"/>
                <a:ea typeface="TT Lakes Neue"/>
                <a:cs typeface="TT Lakes Neue"/>
                <a:sym typeface="TT Lakes Neue"/>
                <a:hlinkClick r:id="rId3" action="ppaction://hlinksldjump"/>
              </a:rPr>
              <a:t>2</a:t>
            </a:r>
            <a:r>
              <a:rPr lang="en-US" sz="2984">
                <a:solidFill>
                  <a:srgbClr val="FFFFFF"/>
                </a:solidFill>
                <a:latin typeface="TT Lakes Neue"/>
                <a:ea typeface="TT Lakes Neue"/>
                <a:cs typeface="TT Lakes Neue"/>
                <a:sym typeface="TT Lakes Neue"/>
              </a:rPr>
              <a:t>], which focus on general ML for anomaly detection without specific input sources, our project uses Wireshark logs (PCAPs) parsed via Tshark for targeted network traffic analysis, avoiding ensemble/deep learning or autoencoders/clustering.</a:t>
            </a:r>
          </a:p>
          <a:p>
            <a:pPr algn="just">
              <a:lnSpc>
                <a:spcPts val="3163"/>
              </a:lnSpc>
            </a:pPr>
          </a:p>
          <a:p>
            <a:pPr algn="just" marL="644429" indent="-322215" lvl="1">
              <a:lnSpc>
                <a:spcPts val="3163"/>
              </a:lnSpc>
              <a:buFont typeface="Arial"/>
              <a:buChar char="•"/>
            </a:pPr>
            <a:r>
              <a:rPr lang="en-US" sz="2984">
                <a:solidFill>
                  <a:srgbClr val="FFFFFF"/>
                </a:solidFill>
                <a:latin typeface="TT Lakes Neue"/>
                <a:ea typeface="TT Lakes Neue"/>
                <a:cs typeface="TT Lakes Neue"/>
                <a:sym typeface="TT Lakes Neue"/>
              </a:rPr>
              <a:t>In contrast to Barenji </a:t>
            </a:r>
            <a:r>
              <a:rPr lang="en-US" sz="2984" u="sng">
                <a:solidFill>
                  <a:srgbClr val="FFFFFF"/>
                </a:solidFill>
                <a:latin typeface="TT Lakes Neue"/>
                <a:ea typeface="TT Lakes Neue"/>
                <a:cs typeface="TT Lakes Neue"/>
                <a:sym typeface="TT Lakes Neue"/>
                <a:hlinkClick r:id="rId3" action="ppaction://hlinksldjump"/>
              </a:rPr>
              <a:t>[1]</a:t>
            </a:r>
            <a:r>
              <a:rPr lang="en-US" sz="2984">
                <a:solidFill>
                  <a:srgbClr val="FFFFFF"/>
                </a:solidFill>
                <a:latin typeface="TT Lakes Neue"/>
                <a:ea typeface="TT Lakes Neue"/>
                <a:cs typeface="TT Lakes Neue"/>
                <a:sym typeface="TT Lakes Neue"/>
              </a:rPr>
              <a:t>, which emphasizes LLM-based agents for generic complex systems, our cybersecurity dashboard employs agentic AI (CrewAI/AutoGen) for multi-agent workflows, MITRE ATT&amp;CK mapping, and real-time recommendations/visualizations via FastAPI/React.js/Grafana—not relying on generic telemetry or RCF.</a:t>
            </a:r>
          </a:p>
          <a:p>
            <a:pPr algn="just">
              <a:lnSpc>
                <a:spcPts val="3163"/>
              </a:lnSpc>
            </a:pPr>
          </a:p>
          <a:p>
            <a:pPr algn="just">
              <a:lnSpc>
                <a:spcPts val="3163"/>
              </a:lnSpc>
            </a:pPr>
            <a:r>
              <a:rPr lang="en-US" sz="2984">
                <a:solidFill>
                  <a:srgbClr val="FFFFFF"/>
                </a:solidFill>
                <a:latin typeface="TT Lakes Neue"/>
                <a:ea typeface="TT Lakes Neue"/>
                <a:cs typeface="TT Lakes Neue"/>
                <a:sym typeface="TT Lakes Neue"/>
              </a:rPr>
              <a:t>Our approach integrates end-to-end real-time monitoring, threat interpretation, and user-friendly dashboards, differentiating it by focusing on Wireshark-specific, impossible-to-replicate techniques for practical, deployable cybersecurity.</a:t>
            </a:r>
          </a:p>
        </p:txBody>
      </p:sp>
      <p:sp>
        <p:nvSpPr>
          <p:cNvPr name="TextBox 8" id="8"/>
          <p:cNvSpPr txBox="true"/>
          <p:nvPr/>
        </p:nvSpPr>
        <p:spPr>
          <a:xfrm rot="0">
            <a:off x="5107260" y="659917"/>
            <a:ext cx="8073479" cy="794715"/>
          </a:xfrm>
          <a:prstGeom prst="rect">
            <a:avLst/>
          </a:prstGeom>
        </p:spPr>
        <p:txBody>
          <a:bodyPr anchor="t" rtlCol="false" tIns="0" lIns="0" bIns="0" rIns="0">
            <a:spAutoFit/>
          </a:bodyPr>
          <a:lstStyle/>
          <a:p>
            <a:pPr algn="l">
              <a:lnSpc>
                <a:spcPts val="5925"/>
              </a:lnSpc>
              <a:spcBef>
                <a:spcPct val="0"/>
              </a:spcBef>
            </a:pPr>
            <a:r>
              <a:rPr lang="en-US" b="true" sz="5589">
                <a:solidFill>
                  <a:srgbClr val="FFFFFF"/>
                </a:solidFill>
                <a:latin typeface="Roboto Bold"/>
                <a:ea typeface="Roboto Bold"/>
                <a:cs typeface="Roboto Bold"/>
                <a:sym typeface="Roboto Bold"/>
              </a:rPr>
              <a:t>How Our Project Differs ?</a:t>
            </a:r>
          </a:p>
        </p:txBody>
      </p:sp>
      <p:sp>
        <p:nvSpPr>
          <p:cNvPr name="Freeform 9" id="9"/>
          <p:cNvSpPr/>
          <p:nvPr/>
        </p:nvSpPr>
        <p:spPr>
          <a:xfrm flipH="false" flipV="false" rot="0">
            <a:off x="1028700" y="738553"/>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154397" y="738553"/>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252756" y="9602427"/>
            <a:ext cx="2035244" cy="1369147"/>
            <a:chOff x="0" y="0"/>
            <a:chExt cx="536031" cy="360598"/>
          </a:xfrm>
        </p:grpSpPr>
        <p:sp>
          <p:nvSpPr>
            <p:cNvPr name="Freeform 5" id="5"/>
            <p:cNvSpPr/>
            <p:nvPr/>
          </p:nvSpPr>
          <p:spPr>
            <a:xfrm flipH="false" flipV="false" rot="0">
              <a:off x="0" y="0"/>
              <a:ext cx="536031" cy="360598"/>
            </a:xfrm>
            <a:custGeom>
              <a:avLst/>
              <a:gdLst/>
              <a:ahLst/>
              <a:cxnLst/>
              <a:rect r="r" b="b" t="t" l="l"/>
              <a:pathLst>
                <a:path h="360598" w="536031">
                  <a:moveTo>
                    <a:pt x="0" y="0"/>
                  </a:moveTo>
                  <a:lnTo>
                    <a:pt x="536031" y="0"/>
                  </a:lnTo>
                  <a:lnTo>
                    <a:pt x="536031" y="360598"/>
                  </a:lnTo>
                  <a:lnTo>
                    <a:pt x="0" y="360598"/>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36031" cy="322498"/>
            </a:xfrm>
            <a:prstGeom prst="rect">
              <a:avLst/>
            </a:prstGeom>
          </p:spPr>
          <p:txBody>
            <a:bodyPr anchor="ctr" rtlCol="false" tIns="50800" lIns="50800" bIns="50800" rIns="50800"/>
            <a:lstStyle/>
            <a:p>
              <a:pPr algn="ctr">
                <a:lnSpc>
                  <a:spcPts val="2473"/>
                </a:lnSpc>
              </a:pPr>
            </a:p>
          </p:txBody>
        </p:sp>
      </p:grpSp>
      <p:sp>
        <p:nvSpPr>
          <p:cNvPr name="TextBox 7" id="7"/>
          <p:cNvSpPr txBox="true"/>
          <p:nvPr/>
        </p:nvSpPr>
        <p:spPr>
          <a:xfrm rot="0">
            <a:off x="16667695" y="9876010"/>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7</a:t>
            </a:r>
          </a:p>
        </p:txBody>
      </p:sp>
      <p:sp>
        <p:nvSpPr>
          <p:cNvPr name="TextBox 8" id="8"/>
          <p:cNvSpPr txBox="true"/>
          <p:nvPr/>
        </p:nvSpPr>
        <p:spPr>
          <a:xfrm rot="0">
            <a:off x="2210396" y="650866"/>
            <a:ext cx="6278761" cy="785190"/>
          </a:xfrm>
          <a:prstGeom prst="rect">
            <a:avLst/>
          </a:prstGeom>
        </p:spPr>
        <p:txBody>
          <a:bodyPr anchor="t" rtlCol="false" tIns="0" lIns="0" bIns="0" rIns="0">
            <a:spAutoFit/>
          </a:bodyPr>
          <a:lstStyle/>
          <a:p>
            <a:pPr algn="l">
              <a:lnSpc>
                <a:spcPts val="5925"/>
              </a:lnSpc>
              <a:spcBef>
                <a:spcPct val="0"/>
              </a:spcBef>
            </a:pPr>
            <a:r>
              <a:rPr lang="en-US" b="true" sz="5589">
                <a:solidFill>
                  <a:srgbClr val="FFFFFF"/>
                </a:solidFill>
                <a:latin typeface="TT Lakes Neue Bold"/>
                <a:ea typeface="TT Lakes Neue Bold"/>
                <a:cs typeface="TT Lakes Neue Bold"/>
                <a:sym typeface="TT Lakes Neue Bold"/>
              </a:rPr>
              <a:t>System Overview</a:t>
            </a:r>
          </a:p>
        </p:txBody>
      </p:sp>
      <p:sp>
        <p:nvSpPr>
          <p:cNvPr name="TextBox 9" id="9"/>
          <p:cNvSpPr txBox="true"/>
          <p:nvPr/>
        </p:nvSpPr>
        <p:spPr>
          <a:xfrm rot="0">
            <a:off x="1154397" y="1837980"/>
            <a:ext cx="15727710" cy="7011865"/>
          </a:xfrm>
          <a:prstGeom prst="rect">
            <a:avLst/>
          </a:prstGeom>
        </p:spPr>
        <p:txBody>
          <a:bodyPr anchor="t" rtlCol="false" tIns="0" lIns="0" bIns="0" rIns="0">
            <a:spAutoFit/>
          </a:bodyPr>
          <a:lstStyle/>
          <a:p>
            <a:pPr algn="l">
              <a:lnSpc>
                <a:spcPts val="3710"/>
              </a:lnSpc>
              <a:spcBef>
                <a:spcPct val="0"/>
              </a:spcBef>
            </a:pPr>
            <a:r>
              <a:rPr lang="en-US" sz="2650" spc="111">
                <a:solidFill>
                  <a:srgbClr val="FFFFFF"/>
                </a:solidFill>
                <a:latin typeface="Raleway"/>
                <a:ea typeface="Raleway"/>
                <a:cs typeface="Raleway"/>
                <a:sym typeface="Raleway"/>
              </a:rPr>
              <a:t>THE CYBERSECURITY DASHBOARD PROJECT LEVERAGES A SIMPLIFIED TECH STACK TAILORED, FOCUSING ON REAL-TIME MONITORING AND ANOMALY DETECTION USING WIRESHARK LOGS. THE SYSTEM INTEGRATES DATA INGESTION, ANOMALY DETECTION WITH MACHINE LEARNING, AGENTIC AI FOR INTERPRETATION AND RECOMMENDATIONS, AND A REACT.JS FRONTEND WITH CHART.JS FOR VISUALIZATION, ALL RUNNING ON A SINGLE MACHINE. </a:t>
            </a:r>
          </a:p>
          <a:p>
            <a:pPr algn="l">
              <a:lnSpc>
                <a:spcPts val="3710"/>
              </a:lnSpc>
              <a:spcBef>
                <a:spcPct val="0"/>
              </a:spcBef>
            </a:pPr>
          </a:p>
          <a:p>
            <a:pPr algn="l">
              <a:lnSpc>
                <a:spcPts val="3710"/>
              </a:lnSpc>
              <a:spcBef>
                <a:spcPct val="0"/>
              </a:spcBef>
            </a:pPr>
            <a:r>
              <a:rPr lang="en-US" sz="2650" spc="111">
                <a:solidFill>
                  <a:srgbClr val="FFFFFF"/>
                </a:solidFill>
                <a:latin typeface="Raleway"/>
                <a:ea typeface="Raleway"/>
                <a:cs typeface="Raleway"/>
                <a:sym typeface="Raleway"/>
              </a:rPr>
              <a:t>COMPONENTS:</a:t>
            </a:r>
          </a:p>
          <a:p>
            <a:pPr algn="l" marL="572221" indent="-286110" lvl="1">
              <a:lnSpc>
                <a:spcPts val="3710"/>
              </a:lnSpc>
              <a:buFont typeface="Arial"/>
              <a:buChar char="•"/>
            </a:pPr>
            <a:r>
              <a:rPr lang="en-US" sz="2650" spc="111">
                <a:solidFill>
                  <a:srgbClr val="FFFFFF"/>
                </a:solidFill>
                <a:latin typeface="Raleway"/>
                <a:ea typeface="Raleway"/>
                <a:cs typeface="Raleway"/>
                <a:sym typeface="Raleway"/>
              </a:rPr>
              <a:t>DATA INGESTION &amp; PARSING</a:t>
            </a:r>
          </a:p>
          <a:p>
            <a:pPr algn="l" marL="572221" indent="-286110" lvl="1">
              <a:lnSpc>
                <a:spcPts val="3710"/>
              </a:lnSpc>
              <a:buFont typeface="Arial"/>
              <a:buChar char="•"/>
            </a:pPr>
            <a:r>
              <a:rPr lang="en-US" sz="2650" spc="111">
                <a:solidFill>
                  <a:srgbClr val="FFFFFF"/>
                </a:solidFill>
                <a:latin typeface="Raleway"/>
                <a:ea typeface="Raleway"/>
                <a:cs typeface="Raleway"/>
                <a:sym typeface="Raleway"/>
              </a:rPr>
              <a:t>STORAGE</a:t>
            </a:r>
          </a:p>
          <a:p>
            <a:pPr algn="l" marL="572221" indent="-286110" lvl="1">
              <a:lnSpc>
                <a:spcPts val="3710"/>
              </a:lnSpc>
              <a:buFont typeface="Arial"/>
              <a:buChar char="•"/>
            </a:pPr>
            <a:r>
              <a:rPr lang="en-US" sz="2650" spc="111">
                <a:solidFill>
                  <a:srgbClr val="FFFFFF"/>
                </a:solidFill>
                <a:latin typeface="Raleway"/>
                <a:ea typeface="Raleway"/>
                <a:cs typeface="Raleway"/>
                <a:sym typeface="Raleway"/>
              </a:rPr>
              <a:t>ANOMALY DETECTION</a:t>
            </a:r>
          </a:p>
          <a:p>
            <a:pPr algn="l" marL="572221" indent="-286110" lvl="1">
              <a:lnSpc>
                <a:spcPts val="3710"/>
              </a:lnSpc>
              <a:buFont typeface="Arial"/>
              <a:buChar char="•"/>
            </a:pPr>
            <a:r>
              <a:rPr lang="en-US" sz="2650" spc="111">
                <a:solidFill>
                  <a:srgbClr val="FFFFFF"/>
                </a:solidFill>
                <a:latin typeface="Raleway"/>
                <a:ea typeface="Raleway"/>
                <a:cs typeface="Raleway"/>
                <a:sym typeface="Raleway"/>
              </a:rPr>
              <a:t>AGENTIC AI</a:t>
            </a:r>
          </a:p>
          <a:p>
            <a:pPr algn="l" marL="572221" indent="-286110" lvl="1">
              <a:lnSpc>
                <a:spcPts val="3710"/>
              </a:lnSpc>
              <a:buFont typeface="Arial"/>
              <a:buChar char="•"/>
            </a:pPr>
            <a:r>
              <a:rPr lang="en-US" sz="2650" spc="111">
                <a:solidFill>
                  <a:srgbClr val="FFFFFF"/>
                </a:solidFill>
                <a:latin typeface="Raleway"/>
                <a:ea typeface="Raleway"/>
                <a:cs typeface="Raleway"/>
                <a:sym typeface="Raleway"/>
              </a:rPr>
              <a:t>BACKEND</a:t>
            </a:r>
          </a:p>
          <a:p>
            <a:pPr algn="l" marL="572221" indent="-286110" lvl="1">
              <a:lnSpc>
                <a:spcPts val="3710"/>
              </a:lnSpc>
              <a:buFont typeface="Arial"/>
              <a:buChar char="•"/>
            </a:pPr>
            <a:r>
              <a:rPr lang="en-US" sz="2650" spc="111">
                <a:solidFill>
                  <a:srgbClr val="FFFFFF"/>
                </a:solidFill>
                <a:latin typeface="Raleway"/>
                <a:ea typeface="Raleway"/>
                <a:cs typeface="Raleway"/>
                <a:sym typeface="Raleway"/>
              </a:rPr>
              <a:t>FRONTEND:  </a:t>
            </a:r>
          </a:p>
          <a:p>
            <a:pPr algn="l" marL="572221" indent="-286110" lvl="1">
              <a:lnSpc>
                <a:spcPts val="3710"/>
              </a:lnSpc>
              <a:buFont typeface="Arial"/>
              <a:buChar char="•"/>
            </a:pPr>
            <a:r>
              <a:rPr lang="en-US" sz="2650" spc="111">
                <a:solidFill>
                  <a:srgbClr val="FFFFFF"/>
                </a:solidFill>
                <a:latin typeface="Raleway"/>
                <a:ea typeface="Raleway"/>
                <a:cs typeface="Raleway"/>
                <a:sym typeface="Raleway"/>
              </a:rPr>
              <a:t>DEPLOYMENT: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58121" y="204515"/>
            <a:ext cx="580294" cy="580294"/>
          </a:xfrm>
          <a:custGeom>
            <a:avLst/>
            <a:gdLst/>
            <a:ahLst/>
            <a:cxnLst/>
            <a:rect r="r" b="b" t="t" l="l"/>
            <a:pathLst>
              <a:path h="580294" w="580294">
                <a:moveTo>
                  <a:pt x="0" y="0"/>
                </a:moveTo>
                <a:lnTo>
                  <a:pt x="580294" y="0"/>
                </a:lnTo>
                <a:lnTo>
                  <a:pt x="580294" y="580294"/>
                </a:lnTo>
                <a:lnTo>
                  <a:pt x="0" y="58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62669" y="9726601"/>
            <a:ext cx="2192753" cy="1597205"/>
            <a:chOff x="0" y="0"/>
            <a:chExt cx="577515" cy="420663"/>
          </a:xfrm>
        </p:grpSpPr>
        <p:sp>
          <p:nvSpPr>
            <p:cNvPr name="Freeform 5" id="5"/>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6" id="6"/>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sp>
        <p:nvSpPr>
          <p:cNvPr name="Freeform 7" id="7"/>
          <p:cNvSpPr/>
          <p:nvPr/>
        </p:nvSpPr>
        <p:spPr>
          <a:xfrm flipH="false" flipV="false" rot="0">
            <a:off x="1221435" y="1503973"/>
            <a:ext cx="15845130" cy="7747355"/>
          </a:xfrm>
          <a:custGeom>
            <a:avLst/>
            <a:gdLst/>
            <a:ahLst/>
            <a:cxnLst/>
            <a:rect r="r" b="b" t="t" l="l"/>
            <a:pathLst>
              <a:path h="7747355" w="15845130">
                <a:moveTo>
                  <a:pt x="0" y="0"/>
                </a:moveTo>
                <a:lnTo>
                  <a:pt x="15845130" y="0"/>
                </a:lnTo>
                <a:lnTo>
                  <a:pt x="15845130" y="7747355"/>
                </a:lnTo>
                <a:lnTo>
                  <a:pt x="0" y="7747355"/>
                </a:lnTo>
                <a:lnTo>
                  <a:pt x="0" y="0"/>
                </a:lnTo>
                <a:close/>
              </a:path>
            </a:pathLst>
          </a:custGeom>
          <a:blipFill>
            <a:blip r:embed="rId5"/>
            <a:stretch>
              <a:fillRect l="0" t="0" r="0" b="-6607"/>
            </a:stretch>
          </a:blipFill>
        </p:spPr>
      </p:sp>
      <p:sp>
        <p:nvSpPr>
          <p:cNvPr name="TextBox 8" id="8"/>
          <p:cNvSpPr txBox="true"/>
          <p:nvPr/>
        </p:nvSpPr>
        <p:spPr>
          <a:xfrm rot="0">
            <a:off x="1028700" y="83820"/>
            <a:ext cx="4298990" cy="944880"/>
          </a:xfrm>
          <a:prstGeom prst="rect">
            <a:avLst/>
          </a:prstGeom>
        </p:spPr>
        <p:txBody>
          <a:bodyPr anchor="t" rtlCol="false" tIns="0" lIns="0" bIns="0" rIns="0">
            <a:spAutoFit/>
          </a:bodyPr>
          <a:lstStyle/>
          <a:p>
            <a:pPr algn="ctr">
              <a:lnSpc>
                <a:spcPts val="7769"/>
              </a:lnSpc>
              <a:spcBef>
                <a:spcPct val="0"/>
              </a:spcBef>
            </a:pPr>
            <a:r>
              <a:rPr lang="en-US" sz="5550">
                <a:solidFill>
                  <a:srgbClr val="FFFFFF"/>
                </a:solidFill>
                <a:latin typeface="TT Lakes Neue"/>
                <a:ea typeface="TT Lakes Neue"/>
                <a:cs typeface="TT Lakes Neue"/>
                <a:sym typeface="TT Lakes Neue"/>
              </a:rPr>
              <a:t>WORKFLOW:</a:t>
            </a:r>
          </a:p>
        </p:txBody>
      </p:sp>
      <p:sp>
        <p:nvSpPr>
          <p:cNvPr name="TextBox 9" id="9"/>
          <p:cNvSpPr txBox="true"/>
          <p:nvPr/>
        </p:nvSpPr>
        <p:spPr>
          <a:xfrm rot="0">
            <a:off x="16601006" y="9910279"/>
            <a:ext cx="1316589"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9</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321766" y="9615834"/>
            <a:ext cx="2192753" cy="1597205"/>
            <a:chOff x="0" y="0"/>
            <a:chExt cx="577515" cy="420663"/>
          </a:xfrm>
        </p:grpSpPr>
        <p:sp>
          <p:nvSpPr>
            <p:cNvPr name="Freeform 4" id="4"/>
            <p:cNvSpPr/>
            <p:nvPr/>
          </p:nvSpPr>
          <p:spPr>
            <a:xfrm flipH="false" flipV="false" rot="0">
              <a:off x="0" y="0"/>
              <a:ext cx="577515" cy="420663"/>
            </a:xfrm>
            <a:custGeom>
              <a:avLst/>
              <a:gdLst/>
              <a:ahLst/>
              <a:cxnLst/>
              <a:rect r="r" b="b" t="t" l="l"/>
              <a:pathLst>
                <a:path h="420663" w="577515">
                  <a:moveTo>
                    <a:pt x="0" y="0"/>
                  </a:moveTo>
                  <a:lnTo>
                    <a:pt x="577515" y="0"/>
                  </a:lnTo>
                  <a:lnTo>
                    <a:pt x="577515" y="420663"/>
                  </a:lnTo>
                  <a:lnTo>
                    <a:pt x="0" y="420663"/>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7515" cy="382563"/>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11996079" y="2182140"/>
            <a:ext cx="18387059" cy="3515099"/>
            <a:chOff x="0" y="0"/>
            <a:chExt cx="4842682" cy="925787"/>
          </a:xfrm>
        </p:grpSpPr>
        <p:sp>
          <p:nvSpPr>
            <p:cNvPr name="Freeform 7" id="7"/>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8" id="8"/>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9" id="9"/>
          <p:cNvGrpSpPr/>
          <p:nvPr/>
        </p:nvGrpSpPr>
        <p:grpSpPr>
          <a:xfrm rot="0">
            <a:off x="2527250" y="2182140"/>
            <a:ext cx="5213049" cy="6066093"/>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0" t="-14372" r="0" b="-14372"/>
              </a:stretch>
            </a:blipFill>
            <a:ln w="19050" cap="sq">
              <a:gradFill>
                <a:gsLst>
                  <a:gs pos="0">
                    <a:srgbClr val="45DEEF">
                      <a:alpha val="100000"/>
                    </a:srgbClr>
                  </a:gs>
                  <a:gs pos="100000">
                    <a:srgbClr val="0074AD">
                      <a:alpha val="6500"/>
                    </a:srgbClr>
                  </a:gs>
                </a:gsLst>
                <a:lin ang="0"/>
              </a:gradFill>
              <a:prstDash val="solid"/>
              <a:miter/>
            </a:ln>
          </p:spPr>
        </p:sp>
      </p:grpSp>
      <p:sp>
        <p:nvSpPr>
          <p:cNvPr name="TextBox 11" id="11"/>
          <p:cNvSpPr txBox="true"/>
          <p:nvPr/>
        </p:nvSpPr>
        <p:spPr>
          <a:xfrm rot="0">
            <a:off x="16656616" y="9872467"/>
            <a:ext cx="1205367" cy="192970"/>
          </a:xfrm>
          <a:prstGeom prst="rect">
            <a:avLst/>
          </a:prstGeom>
        </p:spPr>
        <p:txBody>
          <a:bodyPr anchor="t" rtlCol="false" tIns="0" lIns="0" bIns="0" rIns="0">
            <a:spAutoFit/>
          </a:bodyPr>
          <a:lstStyle/>
          <a:p>
            <a:pPr algn="ctr">
              <a:lnSpc>
                <a:spcPts val="1551"/>
              </a:lnSpc>
              <a:spcBef>
                <a:spcPct val="0"/>
              </a:spcBef>
            </a:pPr>
            <a:r>
              <a:rPr lang="en-US" b="true" sz="1463" spc="379">
                <a:solidFill>
                  <a:srgbClr val="FFFFFF"/>
                </a:solidFill>
                <a:latin typeface="TT Lakes Neue Bold"/>
                <a:ea typeface="TT Lakes Neue Bold"/>
                <a:cs typeface="TT Lakes Neue Bold"/>
                <a:sym typeface="TT Lakes Neue Bold"/>
              </a:rPr>
              <a:t>PAGE 10</a:t>
            </a:r>
          </a:p>
        </p:txBody>
      </p:sp>
      <p:sp>
        <p:nvSpPr>
          <p:cNvPr name="TextBox 12" id="12"/>
          <p:cNvSpPr txBox="true"/>
          <p:nvPr/>
        </p:nvSpPr>
        <p:spPr>
          <a:xfrm rot="0">
            <a:off x="9468359" y="2267865"/>
            <a:ext cx="6653456" cy="1621155"/>
          </a:xfrm>
          <a:prstGeom prst="rect">
            <a:avLst/>
          </a:prstGeom>
        </p:spPr>
        <p:txBody>
          <a:bodyPr anchor="t" rtlCol="false" tIns="0" lIns="0" bIns="0" rIns="0">
            <a:spAutoFit/>
          </a:bodyPr>
          <a:lstStyle/>
          <a:p>
            <a:pPr algn="l">
              <a:lnSpc>
                <a:spcPts val="7632"/>
              </a:lnSpc>
            </a:pPr>
            <a:r>
              <a:rPr lang="en-US" sz="7200">
                <a:solidFill>
                  <a:srgbClr val="FFFFFF"/>
                </a:solidFill>
                <a:latin typeface="Anton"/>
                <a:ea typeface="Anton"/>
                <a:cs typeface="Anton"/>
                <a:sym typeface="Anton"/>
              </a:rPr>
              <a:t>PHASE-1 </a:t>
            </a:r>
          </a:p>
          <a:p>
            <a:pPr algn="l">
              <a:lnSpc>
                <a:spcPts val="5088"/>
              </a:lnSpc>
              <a:spcBef>
                <a:spcPct val="0"/>
              </a:spcBef>
            </a:pPr>
            <a:r>
              <a:rPr lang="en-US" sz="4800">
                <a:solidFill>
                  <a:srgbClr val="FFFFFF"/>
                </a:solidFill>
                <a:latin typeface="Anton"/>
                <a:ea typeface="Anton"/>
                <a:cs typeface="Anton"/>
                <a:sym typeface="Anton"/>
              </a:rPr>
              <a:t>FOUNDATION AND TRAINING</a:t>
            </a:r>
          </a:p>
        </p:txBody>
      </p:sp>
      <p:sp>
        <p:nvSpPr>
          <p:cNvPr name="TextBox 13" id="13"/>
          <p:cNvSpPr txBox="true"/>
          <p:nvPr/>
        </p:nvSpPr>
        <p:spPr>
          <a:xfrm rot="0">
            <a:off x="9468359" y="4177183"/>
            <a:ext cx="6853407" cy="189738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1.1  DATA COLLECTION &amp; INGESTION</a:t>
            </a:r>
          </a:p>
          <a:p>
            <a:pPr algn="l" marL="388620" indent="-194310" lvl="1">
              <a:lnSpc>
                <a:spcPts val="2520"/>
              </a:lnSpc>
              <a:buFont typeface="Arial"/>
              <a:buChar char="•"/>
            </a:pPr>
            <a:r>
              <a:rPr lang="en-US" sz="1800">
                <a:solidFill>
                  <a:srgbClr val="FFFFFF"/>
                </a:solidFill>
                <a:latin typeface="Poppins"/>
                <a:ea typeface="Poppins"/>
                <a:cs typeface="Poppins"/>
                <a:sym typeface="Poppins"/>
              </a:rPr>
              <a:t>Acquire a public, labeled network traffic dataset (e.g., CIC-IDS2017 or UNSW-NB15) in PCAP format.</a:t>
            </a:r>
          </a:p>
          <a:p>
            <a:pPr algn="l" marL="388620" indent="-194310" lvl="1">
              <a:lnSpc>
                <a:spcPts val="2520"/>
              </a:lnSpc>
              <a:buFont typeface="Arial"/>
              <a:buChar char="•"/>
            </a:pPr>
            <a:r>
              <a:rPr lang="en-US" sz="1800">
                <a:solidFill>
                  <a:srgbClr val="FFFFFF"/>
                </a:solidFill>
                <a:latin typeface="Poppins"/>
                <a:ea typeface="Poppins"/>
                <a:cs typeface="Poppins"/>
                <a:sym typeface="Poppins"/>
              </a:rPr>
              <a:t>Store the parsed logs and metadata in a structured format for the next steps</a:t>
            </a:r>
          </a:p>
          <a:p>
            <a:pPr algn="l">
              <a:lnSpc>
                <a:spcPts val="2520"/>
              </a:lnSpc>
              <a:spcBef>
                <a:spcPct val="0"/>
              </a:spcBef>
            </a:pPr>
          </a:p>
        </p:txBody>
      </p:sp>
      <p:grpSp>
        <p:nvGrpSpPr>
          <p:cNvPr name="Group 14" id="14"/>
          <p:cNvGrpSpPr/>
          <p:nvPr/>
        </p:nvGrpSpPr>
        <p:grpSpPr>
          <a:xfrm rot="0">
            <a:off x="1648215" y="2256341"/>
            <a:ext cx="2070093" cy="2408835"/>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25826" t="0" r="-81041" b="0"/>
              </a:stretch>
            </a:blipFill>
            <a:ln w="38100" cap="sq">
              <a:gradFill>
                <a:gsLst>
                  <a:gs pos="0">
                    <a:srgbClr val="45DEEF">
                      <a:alpha val="100000"/>
                    </a:srgbClr>
                  </a:gs>
                  <a:gs pos="100000">
                    <a:srgbClr val="0074AD">
                      <a:alpha val="6500"/>
                    </a:srgbClr>
                  </a:gs>
                </a:gsLst>
                <a:lin ang="0"/>
              </a:gradFill>
              <a:prstDash val="solid"/>
              <a:miter/>
            </a:ln>
          </p:spPr>
        </p:sp>
      </p:grpSp>
      <p:sp>
        <p:nvSpPr>
          <p:cNvPr name="TextBox 16" id="16"/>
          <p:cNvSpPr txBox="true"/>
          <p:nvPr/>
        </p:nvSpPr>
        <p:spPr>
          <a:xfrm rot="0">
            <a:off x="1096377" y="159703"/>
            <a:ext cx="715231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Anton"/>
                <a:ea typeface="Anton"/>
                <a:cs typeface="Anton"/>
                <a:sym typeface="Anton"/>
              </a:rPr>
              <a:t>METHODOLOGY</a:t>
            </a:r>
          </a:p>
        </p:txBody>
      </p:sp>
      <p:sp>
        <p:nvSpPr>
          <p:cNvPr name="TextBox 17" id="17"/>
          <p:cNvSpPr txBox="true"/>
          <p:nvPr/>
        </p:nvSpPr>
        <p:spPr>
          <a:xfrm rot="0">
            <a:off x="9468359" y="6017413"/>
            <a:ext cx="6853407" cy="1862074"/>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1.</a:t>
            </a:r>
            <a:r>
              <a:rPr lang="en-US" sz="1800" b="true">
                <a:solidFill>
                  <a:srgbClr val="FFFFFF"/>
                </a:solidFill>
                <a:latin typeface="Poppins Bold"/>
                <a:ea typeface="Poppins Bold"/>
                <a:cs typeface="Poppins Bold"/>
                <a:sym typeface="Poppins Bold"/>
              </a:rPr>
              <a:t>2 DATA PREPARATION</a:t>
            </a:r>
          </a:p>
          <a:p>
            <a:pPr algn="l" marL="388620" indent="-194310" lvl="1">
              <a:lnSpc>
                <a:spcPts val="2520"/>
              </a:lnSpc>
              <a:buFont typeface="Arial"/>
              <a:buChar char="•"/>
            </a:pPr>
            <a:r>
              <a:rPr lang="en-US" sz="1800">
                <a:solidFill>
                  <a:srgbClr val="FFFFFF"/>
                </a:solidFill>
                <a:latin typeface="Poppins"/>
                <a:ea typeface="Poppins"/>
                <a:cs typeface="Poppins"/>
                <a:sym typeface="Poppins"/>
              </a:rPr>
              <a:t>Key feature extraction like packet count, duration, bytes sent/received, protocol type, flags</a:t>
            </a:r>
          </a:p>
          <a:p>
            <a:pPr algn="l" marL="388620" indent="-194310" lvl="1">
              <a:lnSpc>
                <a:spcPts val="2520"/>
              </a:lnSpc>
              <a:buFont typeface="Arial"/>
              <a:buChar char="•"/>
            </a:pPr>
            <a:r>
              <a:rPr lang="en-US" sz="1800">
                <a:solidFill>
                  <a:srgbClr val="FFFFFF"/>
                </a:solidFill>
                <a:latin typeface="Poppins"/>
                <a:ea typeface="Poppins"/>
                <a:cs typeface="Poppins"/>
                <a:sym typeface="Poppins"/>
              </a:rPr>
              <a:t>Handle missing values, encode categorical variables and normalize numerical features to a consistent scale.</a:t>
            </a:r>
          </a:p>
          <a:p>
            <a:pPr algn="l">
              <a:lnSpc>
                <a:spcPts val="2212"/>
              </a:lnSpc>
              <a:spcBef>
                <a:spcPct val="0"/>
              </a:spcBef>
            </a:pPr>
          </a:p>
        </p:txBody>
      </p:sp>
      <p:sp>
        <p:nvSpPr>
          <p:cNvPr name="TextBox 18" id="18"/>
          <p:cNvSpPr txBox="true"/>
          <p:nvPr/>
        </p:nvSpPr>
        <p:spPr>
          <a:xfrm rot="0">
            <a:off x="9468359" y="7814030"/>
            <a:ext cx="6853407" cy="221170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1</a:t>
            </a:r>
            <a:r>
              <a:rPr lang="en-US" sz="1800" b="true">
                <a:solidFill>
                  <a:srgbClr val="FFFFFF"/>
                </a:solidFill>
                <a:latin typeface="Poppins Bold"/>
                <a:ea typeface="Poppins Bold"/>
                <a:cs typeface="Poppins Bold"/>
                <a:sym typeface="Poppins Bold"/>
              </a:rPr>
              <a:t>.3 MODEL TRAINING</a:t>
            </a:r>
          </a:p>
          <a:p>
            <a:pPr algn="l" marL="388620" indent="-194310" lvl="1">
              <a:lnSpc>
                <a:spcPts val="2520"/>
              </a:lnSpc>
              <a:buFont typeface="Arial"/>
              <a:buChar char="•"/>
            </a:pPr>
            <a:r>
              <a:rPr lang="en-US" sz="1800">
                <a:solidFill>
                  <a:srgbClr val="FFFFFF"/>
                </a:solidFill>
                <a:latin typeface="Poppins"/>
                <a:ea typeface="Poppins"/>
                <a:cs typeface="Poppins"/>
                <a:sym typeface="Poppins"/>
              </a:rPr>
              <a:t>Utilize Hybrid Approach o train both signature-based and anomaly-based models to ensure a comprehensive detection capability.</a:t>
            </a:r>
          </a:p>
          <a:p>
            <a:pPr algn="l" marL="388620" indent="-194310" lvl="1">
              <a:lnSpc>
                <a:spcPts val="2520"/>
              </a:lnSpc>
              <a:buFont typeface="Arial"/>
              <a:buChar char="•"/>
            </a:pPr>
            <a:r>
              <a:rPr lang="en-US" sz="1800">
                <a:solidFill>
                  <a:srgbClr val="FFFFFF"/>
                </a:solidFill>
                <a:latin typeface="Poppins"/>
                <a:ea typeface="Poppins"/>
                <a:cs typeface="Poppins"/>
                <a:sym typeface="Poppins"/>
              </a:rPr>
              <a:t>The system uses ML models (like Isolation Forest) to detect unusual network behavior.</a:t>
            </a:r>
          </a:p>
          <a:p>
            <a:pPr algn="l">
              <a:lnSpc>
                <a:spcPts val="252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